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49300" y="9492605"/>
            <a:ext cx="616839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9300" y="9619605"/>
            <a:ext cx="5937250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Garuda"/>
                <a:cs typeface="Garuda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fld id="{81D60167-4931-47E6-BA6A-407CBD079E47}" type="slidenum">
              <a:rPr dirty="0" baseline="-19323" sz="1725" spc="-7" b="1">
                <a:latin typeface="Arial"/>
                <a:cs typeface="Arial"/>
              </a:rPr>
              <a:t>#</a:t>
            </a:fld>
            <a:endParaRPr baseline="-19323" sz="1725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mailto:OracleWDP_ww@oracle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OracleWDP_ww@oracle.com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mailto:OracleWDP_ww@oracle.com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mailto:OracleWDP_ww@oracle.com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mailto:OracleWDP_ww@oracle.com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629" y="3990848"/>
            <a:ext cx="219265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Oracle Database 10</a:t>
            </a:r>
            <a:r>
              <a:rPr dirty="0" sz="1600" spc="-5" b="1" i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:  PL/SQL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Fundamentals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0629" y="4725416"/>
            <a:ext cx="19881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Volume </a:t>
            </a:r>
            <a:r>
              <a:rPr dirty="0" sz="1000" b="1">
                <a:latin typeface="Arial"/>
                <a:cs typeface="Arial"/>
              </a:rPr>
              <a:t>2 • </a:t>
            </a:r>
            <a:r>
              <a:rPr dirty="0" sz="1000" spc="-5" b="1">
                <a:latin typeface="Arial"/>
                <a:cs typeface="Arial"/>
              </a:rPr>
              <a:t>Additional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Practices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22" y="6950070"/>
            <a:ext cx="923925" cy="939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10">
                <a:latin typeface="Arial"/>
                <a:cs typeface="Arial"/>
              </a:rPr>
              <a:t>D17112GC21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000" spc="-5">
                <a:latin typeface="Arial"/>
                <a:cs typeface="Arial"/>
              </a:rPr>
              <a:t>Edition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2.1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dirty="0" sz="1000" spc="-5">
                <a:latin typeface="Arial"/>
                <a:cs typeface="Arial"/>
              </a:rPr>
              <a:t>December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2006  D48245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" y="8179225"/>
            <a:ext cx="1320165" cy="17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2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31576"/>
            <a:ext cx="6353175" cy="168402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 b="1">
                <a:latin typeface="Arial"/>
                <a:cs typeface="Arial"/>
              </a:rPr>
              <a:t>Additional Practices</a:t>
            </a:r>
            <a:r>
              <a:rPr dirty="0" sz="1250" spc="-1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Overview</a:t>
            </a:r>
            <a:endParaRPr sz="1250">
              <a:latin typeface="Arial"/>
              <a:cs typeface="Arial"/>
            </a:endParaRPr>
          </a:p>
          <a:p>
            <a:pPr algn="just" marL="132080" marR="281305" indent="-635">
              <a:lnSpc>
                <a:spcPct val="100000"/>
              </a:lnSpc>
              <a:spcBef>
                <a:spcPts val="360"/>
              </a:spcBef>
            </a:pPr>
            <a:r>
              <a:rPr dirty="0" sz="1250">
                <a:latin typeface="Times New Roman"/>
                <a:cs typeface="Times New Roman"/>
              </a:rPr>
              <a:t>These additional practices are </a:t>
            </a:r>
            <a:r>
              <a:rPr dirty="0" sz="1250" spc="5">
                <a:latin typeface="Times New Roman"/>
                <a:cs typeface="Times New Roman"/>
              </a:rPr>
              <a:t>provided </a:t>
            </a:r>
            <a:r>
              <a:rPr dirty="0" sz="1250">
                <a:latin typeface="Times New Roman"/>
                <a:cs typeface="Times New Roman"/>
              </a:rPr>
              <a:t>as a supplement to the course </a:t>
            </a:r>
            <a:r>
              <a:rPr dirty="0" sz="1250" i="1">
                <a:latin typeface="Times New Roman"/>
                <a:cs typeface="Times New Roman"/>
              </a:rPr>
              <a:t>Oracle Database </a:t>
            </a:r>
            <a:r>
              <a:rPr dirty="0" sz="1250" spc="-5" i="1">
                <a:latin typeface="Times New Roman"/>
                <a:cs typeface="Times New Roman"/>
              </a:rPr>
              <a:t>10g:  </a:t>
            </a:r>
            <a:r>
              <a:rPr dirty="0" sz="1250" i="1">
                <a:latin typeface="Times New Roman"/>
                <a:cs typeface="Times New Roman"/>
              </a:rPr>
              <a:t>PL/SQL </a:t>
            </a:r>
            <a:r>
              <a:rPr dirty="0" sz="1250" spc="-5" i="1">
                <a:latin typeface="Times New Roman"/>
                <a:cs typeface="Times New Roman"/>
              </a:rPr>
              <a:t>Fundamentals</a:t>
            </a:r>
            <a:r>
              <a:rPr dirty="0" sz="1250" spc="-5">
                <a:latin typeface="Times New Roman"/>
                <a:cs typeface="Times New Roman"/>
              </a:rPr>
              <a:t>. </a:t>
            </a:r>
            <a:r>
              <a:rPr dirty="0" sz="1250">
                <a:latin typeface="Times New Roman"/>
                <a:cs typeface="Times New Roman"/>
              </a:rPr>
              <a:t>In these practices, you apply the concepts that </a:t>
            </a:r>
            <a:r>
              <a:rPr dirty="0" sz="1250" spc="5">
                <a:latin typeface="Times New Roman"/>
                <a:cs typeface="Times New Roman"/>
              </a:rPr>
              <a:t>you </a:t>
            </a:r>
            <a:r>
              <a:rPr dirty="0" sz="1250">
                <a:latin typeface="Times New Roman"/>
                <a:cs typeface="Times New Roman"/>
              </a:rPr>
              <a:t>learned in </a:t>
            </a:r>
            <a:r>
              <a:rPr dirty="0" sz="1250" spc="-5" i="1">
                <a:latin typeface="Times New Roman"/>
                <a:cs typeface="Times New Roman"/>
              </a:rPr>
              <a:t>Oracle  </a:t>
            </a:r>
            <a:r>
              <a:rPr dirty="0" sz="1250" i="1">
                <a:latin typeface="Times New Roman"/>
                <a:cs typeface="Times New Roman"/>
              </a:rPr>
              <a:t>Database 10g: PL/SQL</a:t>
            </a:r>
            <a:r>
              <a:rPr dirty="0" sz="1250" spc="-5" i="1">
                <a:latin typeface="Times New Roman"/>
                <a:cs typeface="Times New Roman"/>
              </a:rPr>
              <a:t> Fundamentals</a:t>
            </a:r>
            <a:r>
              <a:rPr dirty="0" sz="1250" spc="-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132080" marR="5080">
              <a:lnSpc>
                <a:spcPct val="98600"/>
              </a:lnSpc>
              <a:spcBef>
                <a:spcPts val="425"/>
              </a:spcBef>
            </a:pPr>
            <a:r>
              <a:rPr dirty="0" sz="1250">
                <a:latin typeface="Times New Roman"/>
                <a:cs typeface="Times New Roman"/>
              </a:rPr>
              <a:t>These additional practices provide supplemental practice in declaring variables, writing  executable statements, </a:t>
            </a:r>
            <a:r>
              <a:rPr dirty="0" sz="1250" spc="5">
                <a:latin typeface="Times New Roman"/>
                <a:cs typeface="Times New Roman"/>
              </a:rPr>
              <a:t>interacting </a:t>
            </a:r>
            <a:r>
              <a:rPr dirty="0" sz="1250">
                <a:latin typeface="Times New Roman"/>
                <a:cs typeface="Times New Roman"/>
              </a:rPr>
              <a:t>with the Oracle </a:t>
            </a:r>
            <a:r>
              <a:rPr dirty="0" sz="1250" spc="-5">
                <a:latin typeface="Times New Roman"/>
                <a:cs typeface="Times New Roman"/>
              </a:rPr>
              <a:t>server, writing </a:t>
            </a:r>
            <a:r>
              <a:rPr dirty="0" sz="1250">
                <a:latin typeface="Times New Roman"/>
                <a:cs typeface="Times New Roman"/>
              </a:rPr>
              <a:t>control </a:t>
            </a:r>
            <a:r>
              <a:rPr dirty="0" sz="1250" spc="-5">
                <a:latin typeface="Times New Roman"/>
                <a:cs typeface="Times New Roman"/>
              </a:rPr>
              <a:t>structures, </a:t>
            </a:r>
            <a:r>
              <a:rPr dirty="0" sz="1250">
                <a:latin typeface="Times New Roman"/>
                <a:cs typeface="Times New Roman"/>
              </a:rPr>
              <a:t>and </a:t>
            </a:r>
            <a:r>
              <a:rPr dirty="0" sz="1250" spc="-5">
                <a:latin typeface="Times New Roman"/>
                <a:cs typeface="Times New Roman"/>
              </a:rPr>
              <a:t>working  </a:t>
            </a:r>
            <a:r>
              <a:rPr dirty="0" sz="1250">
                <a:latin typeface="Times New Roman"/>
                <a:cs typeface="Times New Roman"/>
              </a:rPr>
              <a:t>with composite data types, cursors, and handle exceptions. The tables used in this </a:t>
            </a:r>
            <a:r>
              <a:rPr dirty="0" sz="1250" spc="-5">
                <a:latin typeface="Times New Roman"/>
                <a:cs typeface="Times New Roman"/>
              </a:rPr>
              <a:t>portion </a:t>
            </a:r>
            <a:r>
              <a:rPr dirty="0" sz="1250">
                <a:latin typeface="Times New Roman"/>
                <a:cs typeface="Times New Roman"/>
              </a:rPr>
              <a:t>of the  additional practices include </a:t>
            </a:r>
            <a:r>
              <a:rPr dirty="0" sz="1250" spc="5">
                <a:latin typeface="Courier New"/>
                <a:cs typeface="Courier New"/>
              </a:rPr>
              <a:t>employees</a:t>
            </a: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>
                <a:latin typeface="Courier New"/>
                <a:cs typeface="Courier New"/>
              </a:rPr>
              <a:t>jobs</a:t>
            </a:r>
            <a:r>
              <a:rPr dirty="0" sz="1250">
                <a:latin typeface="Times New Roman"/>
                <a:cs typeface="Times New Roman"/>
              </a:rPr>
              <a:t>, </a:t>
            </a:r>
            <a:r>
              <a:rPr dirty="0" sz="1250" spc="5">
                <a:latin typeface="Courier New"/>
                <a:cs typeface="Courier New"/>
              </a:rPr>
              <a:t>job_history</a:t>
            </a: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departments</a:t>
            </a:r>
            <a:r>
              <a:rPr dirty="0" sz="1250" spc="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3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31576"/>
            <a:ext cx="6181725" cy="124079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 b="1">
                <a:latin typeface="Arial"/>
                <a:cs typeface="Arial"/>
              </a:rPr>
              <a:t>Additional Practice </a:t>
            </a:r>
            <a:r>
              <a:rPr dirty="0" sz="1250" spc="5" b="1">
                <a:latin typeface="Arial"/>
                <a:cs typeface="Arial"/>
              </a:rPr>
              <a:t>1 </a:t>
            </a:r>
            <a:r>
              <a:rPr dirty="0" sz="1250" b="1">
                <a:latin typeface="Arial"/>
                <a:cs typeface="Arial"/>
              </a:rPr>
              <a:t>and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  <a:p>
            <a:pPr marL="132080" marR="5080">
              <a:lnSpc>
                <a:spcPct val="100000"/>
              </a:lnSpc>
              <a:spcBef>
                <a:spcPts val="360"/>
              </a:spcBef>
            </a:pPr>
            <a:r>
              <a:rPr dirty="0" sz="1250" b="1">
                <a:latin typeface="Times New Roman"/>
                <a:cs typeface="Times New Roman"/>
              </a:rPr>
              <a:t>Note: </a:t>
            </a:r>
            <a:r>
              <a:rPr dirty="0" sz="1250">
                <a:latin typeface="Times New Roman"/>
                <a:cs typeface="Times New Roman"/>
              </a:rPr>
              <a:t>These exercises can be used for extra </a:t>
            </a:r>
            <a:r>
              <a:rPr dirty="0" sz="1250" spc="-5">
                <a:latin typeface="Times New Roman"/>
                <a:cs typeface="Times New Roman"/>
              </a:rPr>
              <a:t>practice </a:t>
            </a:r>
            <a:r>
              <a:rPr dirty="0" sz="1250">
                <a:latin typeface="Times New Roman"/>
                <a:cs typeface="Times New Roman"/>
              </a:rPr>
              <a:t>when </a:t>
            </a:r>
            <a:r>
              <a:rPr dirty="0" sz="1250" spc="-5">
                <a:latin typeface="Times New Roman"/>
                <a:cs typeface="Times New Roman"/>
              </a:rPr>
              <a:t>discussing </a:t>
            </a:r>
            <a:r>
              <a:rPr dirty="0" sz="1250">
                <a:latin typeface="Times New Roman"/>
                <a:cs typeface="Times New Roman"/>
              </a:rPr>
              <a:t>how to declare variables  and write executable statements.</a:t>
            </a:r>
            <a:endParaRPr sz="1250">
              <a:latin typeface="Times New Roman"/>
              <a:cs typeface="Times New Roman"/>
            </a:endParaRPr>
          </a:p>
          <a:p>
            <a:pPr marL="491490" marR="74295" indent="-240029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92759" algn="l"/>
              </a:tabLst>
            </a:pPr>
            <a:r>
              <a:rPr dirty="0" sz="1250">
                <a:latin typeface="Times New Roman"/>
                <a:cs typeface="Times New Roman"/>
              </a:rPr>
              <a:t>Evaluate each of the following declarations. Determine which of them are not legal </a:t>
            </a:r>
            <a:r>
              <a:rPr dirty="0" sz="1250" spc="-5">
                <a:latin typeface="Times New Roman"/>
                <a:cs typeface="Times New Roman"/>
              </a:rPr>
              <a:t>and  </a:t>
            </a:r>
            <a:r>
              <a:rPr dirty="0" sz="1250">
                <a:latin typeface="Times New Roman"/>
                <a:cs typeface="Times New Roman"/>
              </a:rPr>
              <a:t>explain </a:t>
            </a:r>
            <a:r>
              <a:rPr dirty="0" sz="1250" spc="-5">
                <a:latin typeface="Times New Roman"/>
                <a:cs typeface="Times New Roman"/>
              </a:rPr>
              <a:t>why.</a:t>
            </a:r>
            <a:endParaRPr sz="1250">
              <a:latin typeface="Times New Roman"/>
              <a:cs typeface="Times New Roman"/>
            </a:endParaRPr>
          </a:p>
          <a:p>
            <a:pPr lvl="1" marL="1144905" indent="-175260">
              <a:lnSpc>
                <a:spcPts val="1335"/>
              </a:lnSpc>
              <a:buFont typeface="Times New Roman"/>
              <a:buAutoNum type="alphaLcPeriod"/>
              <a:tabLst>
                <a:tab pos="1145540" algn="l"/>
              </a:tabLst>
            </a:pPr>
            <a:r>
              <a:rPr dirty="0" sz="1150" spc="-5">
                <a:latin typeface="Courier New"/>
                <a:cs typeface="Courier New"/>
              </a:rPr>
              <a:t>DECLARE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507" y="1640481"/>
            <a:ext cx="1170305" cy="15773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480"/>
              </a:spcBef>
            </a:pPr>
            <a:r>
              <a:rPr dirty="0" sz="1150" spc="-5">
                <a:latin typeface="Courier New"/>
                <a:cs typeface="Courier New"/>
              </a:rPr>
              <a:t>name,dept</a:t>
            </a:r>
            <a:endParaRPr sz="115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385"/>
              </a:spcBef>
              <a:buFont typeface="Times New Roman"/>
              <a:buAutoNum type="alphaLcPeriod" startAt="2"/>
              <a:tabLst>
                <a:tab pos="195580" algn="l"/>
              </a:tabLst>
            </a:pPr>
            <a:r>
              <a:rPr dirty="0" sz="1150" spc="-5">
                <a:latin typeface="Courier New"/>
                <a:cs typeface="Courier New"/>
              </a:rPr>
              <a:t>DECLARE</a:t>
            </a:r>
            <a:endParaRPr sz="115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345"/>
              </a:spcBef>
            </a:pPr>
            <a:r>
              <a:rPr dirty="0" sz="1150" spc="-5">
                <a:latin typeface="Courier New"/>
                <a:cs typeface="Courier New"/>
              </a:rPr>
              <a:t>test</a:t>
            </a:r>
            <a:endParaRPr sz="1150">
              <a:latin typeface="Courier New"/>
              <a:cs typeface="Courier New"/>
            </a:endParaRPr>
          </a:p>
          <a:p>
            <a:pPr marL="186690" indent="-174625">
              <a:lnSpc>
                <a:spcPct val="100000"/>
              </a:lnSpc>
              <a:spcBef>
                <a:spcPts val="380"/>
              </a:spcBef>
              <a:buFont typeface="Times New Roman"/>
              <a:buAutoNum type="alphaLcPeriod" startAt="3"/>
              <a:tabLst>
                <a:tab pos="187325" algn="l"/>
              </a:tabLst>
            </a:pPr>
            <a:r>
              <a:rPr dirty="0" sz="1150" spc="-5">
                <a:latin typeface="Courier New"/>
                <a:cs typeface="Courier New"/>
              </a:rPr>
              <a:t>DECLARE</a:t>
            </a:r>
            <a:endParaRPr sz="115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340"/>
              </a:spcBef>
            </a:pPr>
            <a:r>
              <a:rPr dirty="0" sz="1150" spc="-5">
                <a:latin typeface="Courier New"/>
                <a:cs typeface="Courier New"/>
              </a:rPr>
              <a:t>MAXSALARY</a:t>
            </a:r>
            <a:endParaRPr sz="115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385"/>
              </a:spcBef>
              <a:buFont typeface="Times New Roman"/>
              <a:buAutoNum type="alphaLcPeriod" startAt="4"/>
              <a:tabLst>
                <a:tab pos="195580" algn="l"/>
              </a:tabLst>
            </a:pPr>
            <a:r>
              <a:rPr dirty="0" sz="1150" spc="-5">
                <a:latin typeface="Courier New"/>
                <a:cs typeface="Courier New"/>
              </a:rPr>
              <a:t>DECLARE</a:t>
            </a:r>
            <a:endParaRPr sz="115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340"/>
              </a:spcBef>
            </a:pPr>
            <a:r>
              <a:rPr dirty="0" sz="1150" spc="-5">
                <a:latin typeface="Courier New"/>
                <a:cs typeface="Courier New"/>
              </a:rPr>
              <a:t>JOINDATE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769" y="1688907"/>
            <a:ext cx="11703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Courier New"/>
                <a:cs typeface="Courier New"/>
              </a:rPr>
              <a:t>VARCHAR2(14);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8652" y="2131622"/>
            <a:ext cx="90614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Courier New"/>
                <a:cs typeface="Courier New"/>
              </a:rPr>
              <a:t>NUMBER(5);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7212" y="2573607"/>
            <a:ext cx="16998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Courier New"/>
                <a:cs typeface="Courier New"/>
              </a:rPr>
              <a:t>NUMBER(7,2) </a:t>
            </a:r>
            <a:r>
              <a:rPr dirty="0" sz="1150">
                <a:latin typeface="Courier New"/>
                <a:cs typeface="Courier New"/>
              </a:rPr>
              <a:t>=</a:t>
            </a:r>
            <a:r>
              <a:rPr dirty="0" sz="1150" spc="-1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5000;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7212" y="3016323"/>
            <a:ext cx="16998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Courier New"/>
                <a:cs typeface="Courier New"/>
              </a:rPr>
              <a:t>BOOLEAN := SYSDATE;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941" y="3150504"/>
            <a:ext cx="5979160" cy="16071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515"/>
              </a:spcBef>
              <a:buAutoNum type="arabicPeriod" startAt="2"/>
              <a:tabLst>
                <a:tab pos="252729" algn="l"/>
              </a:tabLst>
            </a:pPr>
            <a:r>
              <a:rPr dirty="0" sz="1250">
                <a:latin typeface="Times New Roman"/>
                <a:cs typeface="Times New Roman"/>
              </a:rPr>
              <a:t>In each of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assignments, determine the data type of the resulting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expression.</a:t>
            </a:r>
            <a:endParaRPr sz="1250">
              <a:latin typeface="Times New Roman"/>
              <a:cs typeface="Times New Roman"/>
            </a:endParaRPr>
          </a:p>
          <a:p>
            <a:pPr lvl="1" marL="905510" indent="-175260">
              <a:lnSpc>
                <a:spcPct val="100000"/>
              </a:lnSpc>
              <a:spcBef>
                <a:spcPts val="375"/>
              </a:spcBef>
              <a:buFont typeface="Times New Roman"/>
              <a:buAutoNum type="alphaLcPeriod"/>
              <a:tabLst>
                <a:tab pos="906144" algn="l"/>
              </a:tabLst>
            </a:pPr>
            <a:r>
              <a:rPr dirty="0" sz="1150" spc="-5">
                <a:latin typeface="Courier New"/>
                <a:cs typeface="Courier New"/>
              </a:rPr>
              <a:t>email := firstname </a:t>
            </a:r>
            <a:r>
              <a:rPr dirty="0" sz="1150">
                <a:latin typeface="Courier New"/>
                <a:cs typeface="Courier New"/>
              </a:rPr>
              <a:t>||</a:t>
            </a:r>
            <a:r>
              <a:rPr dirty="0" sz="1150" spc="5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to_char(empno);</a:t>
            </a:r>
            <a:endParaRPr sz="1150">
              <a:latin typeface="Courier New"/>
              <a:cs typeface="Courier New"/>
            </a:endParaRPr>
          </a:p>
          <a:p>
            <a:pPr lvl="1" marL="913765" indent="-183515">
              <a:lnSpc>
                <a:spcPct val="100000"/>
              </a:lnSpc>
              <a:spcBef>
                <a:spcPts val="430"/>
              </a:spcBef>
              <a:buFont typeface="Times New Roman"/>
              <a:buAutoNum type="alphaLcPeriod"/>
              <a:tabLst>
                <a:tab pos="914400" algn="l"/>
              </a:tabLst>
            </a:pPr>
            <a:r>
              <a:rPr dirty="0" sz="1150" spc="-5">
                <a:latin typeface="Courier New"/>
                <a:cs typeface="Courier New"/>
              </a:rPr>
              <a:t>confirm </a:t>
            </a:r>
            <a:r>
              <a:rPr dirty="0" sz="1150">
                <a:latin typeface="Courier New"/>
                <a:cs typeface="Courier New"/>
              </a:rPr>
              <a:t>:= </a:t>
            </a:r>
            <a:r>
              <a:rPr dirty="0" sz="1150" spc="-5">
                <a:latin typeface="Courier New"/>
                <a:cs typeface="Courier New"/>
              </a:rPr>
              <a:t>to_date('20-JAN-1999',</a:t>
            </a:r>
            <a:r>
              <a:rPr dirty="0" sz="1150" spc="4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'DD-MON-YYYY');</a:t>
            </a:r>
            <a:endParaRPr sz="115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65"/>
              </a:spcBef>
              <a:tabLst>
                <a:tab pos="2668270" algn="l"/>
              </a:tabLst>
            </a:pPr>
            <a:r>
              <a:rPr dirty="0" sz="1150" spc="-5">
                <a:latin typeface="Times New Roman"/>
                <a:cs typeface="Times New Roman"/>
              </a:rPr>
              <a:t>c.  </a:t>
            </a:r>
            <a:r>
              <a:rPr dirty="0" sz="1150" spc="-5">
                <a:latin typeface="Courier New"/>
                <a:cs typeface="Courier New"/>
              </a:rPr>
              <a:t>sal </a:t>
            </a:r>
            <a:r>
              <a:rPr dirty="0" sz="1150">
                <a:latin typeface="Courier New"/>
                <a:cs typeface="Courier New"/>
              </a:rPr>
              <a:t>:=</a:t>
            </a:r>
            <a:r>
              <a:rPr dirty="0" sz="1150" spc="6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(1000*12)</a:t>
            </a:r>
            <a:r>
              <a:rPr dirty="0" sz="1150" spc="2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+	</a:t>
            </a:r>
            <a:r>
              <a:rPr dirty="0" sz="1150" spc="-5">
                <a:latin typeface="Courier New"/>
                <a:cs typeface="Courier New"/>
              </a:rPr>
              <a:t>500</a:t>
            </a:r>
            <a:endParaRPr sz="1150">
              <a:latin typeface="Courier New"/>
              <a:cs typeface="Courier New"/>
            </a:endParaRPr>
          </a:p>
          <a:p>
            <a:pPr marL="913765" indent="-183515">
              <a:lnSpc>
                <a:spcPct val="100000"/>
              </a:lnSpc>
              <a:spcBef>
                <a:spcPts val="360"/>
              </a:spcBef>
              <a:buFont typeface="Times New Roman"/>
              <a:buAutoNum type="alphaLcPeriod" startAt="4"/>
              <a:tabLst>
                <a:tab pos="914400" algn="l"/>
              </a:tabLst>
            </a:pPr>
            <a:r>
              <a:rPr dirty="0" sz="1150" spc="-5">
                <a:latin typeface="Courier New"/>
                <a:cs typeface="Courier New"/>
              </a:rPr>
              <a:t>test </a:t>
            </a:r>
            <a:r>
              <a:rPr dirty="0" sz="1150">
                <a:latin typeface="Courier New"/>
                <a:cs typeface="Courier New"/>
              </a:rPr>
              <a:t>:=</a:t>
            </a:r>
            <a:r>
              <a:rPr dirty="0" sz="1150" spc="1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FALSE;</a:t>
            </a:r>
            <a:endParaRPr sz="1150">
              <a:latin typeface="Courier New"/>
              <a:cs typeface="Courier New"/>
            </a:endParaRPr>
          </a:p>
          <a:p>
            <a:pPr marL="905510" indent="-175260">
              <a:lnSpc>
                <a:spcPct val="100000"/>
              </a:lnSpc>
              <a:spcBef>
                <a:spcPts val="359"/>
              </a:spcBef>
              <a:buFont typeface="Times New Roman"/>
              <a:buAutoNum type="alphaLcPeriod" startAt="4"/>
              <a:tabLst>
                <a:tab pos="906144" algn="l"/>
              </a:tabLst>
            </a:pPr>
            <a:r>
              <a:rPr dirty="0" sz="1150" spc="-5">
                <a:latin typeface="Courier New"/>
                <a:cs typeface="Courier New"/>
              </a:rPr>
              <a:t>temp </a:t>
            </a:r>
            <a:r>
              <a:rPr dirty="0" sz="1150">
                <a:latin typeface="Courier New"/>
                <a:cs typeface="Courier New"/>
              </a:rPr>
              <a:t>:= temp1 &lt; </a:t>
            </a:r>
            <a:r>
              <a:rPr dirty="0" sz="1150" spc="-5">
                <a:latin typeface="Courier New"/>
                <a:cs typeface="Courier New"/>
              </a:rPr>
              <a:t>(temp2/</a:t>
            </a:r>
            <a:r>
              <a:rPr dirty="0" sz="1150" spc="2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3);</a:t>
            </a:r>
            <a:endParaRPr sz="1150">
              <a:latin typeface="Courier New"/>
              <a:cs typeface="Courier New"/>
            </a:endParaRPr>
          </a:p>
          <a:p>
            <a:pPr marL="889635" indent="-159385">
              <a:lnSpc>
                <a:spcPct val="100000"/>
              </a:lnSpc>
              <a:spcBef>
                <a:spcPts val="365"/>
              </a:spcBef>
              <a:buFont typeface="Times New Roman"/>
              <a:buAutoNum type="alphaLcPeriod" startAt="4"/>
              <a:tabLst>
                <a:tab pos="890269" algn="l"/>
              </a:tabLst>
            </a:pPr>
            <a:r>
              <a:rPr dirty="0" sz="1150" spc="-5">
                <a:latin typeface="Courier New"/>
                <a:cs typeface="Courier New"/>
              </a:rPr>
              <a:t>var :=</a:t>
            </a:r>
            <a:r>
              <a:rPr dirty="0" sz="1150" spc="2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sysdate;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75741"/>
            <a:ext cx="16078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Arial"/>
                <a:cs typeface="Arial"/>
              </a:rPr>
              <a:t>Additional Practice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657844"/>
            <a:ext cx="1515745" cy="73723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>
                <a:latin typeface="Times New Roman"/>
                <a:cs typeface="Times New Roman"/>
              </a:rPr>
              <a:t>3.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730885" marR="5080">
              <a:lnSpc>
                <a:spcPts val="1880"/>
              </a:lnSpc>
              <a:spcBef>
                <a:spcPts val="105"/>
              </a:spcBef>
            </a:pPr>
            <a:r>
              <a:rPr dirty="0" sz="1250" spc="5">
                <a:latin typeface="Courier New"/>
                <a:cs typeface="Courier New"/>
              </a:rPr>
              <a:t>custid 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9497" y="890994"/>
            <a:ext cx="3596004" cy="5041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480"/>
              </a:spcBef>
            </a:pPr>
            <a:r>
              <a:rPr dirty="0" sz="1250" spc="5">
                <a:latin typeface="Courier New"/>
                <a:cs typeface="Courier New"/>
              </a:rPr>
              <a:t>NUMBER(4) := 1600;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VARCHAR2(300) := 'Women Sports</a:t>
            </a:r>
            <a:r>
              <a:rPr dirty="0" sz="1250" spc="-4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Club';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933" y="1368654"/>
            <a:ext cx="1469390" cy="98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78155">
              <a:lnSpc>
                <a:spcPct val="1260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new_custid  </a:t>
            </a:r>
            <a:r>
              <a:rPr dirty="0" sz="1250" spc="5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custid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9333" y="1416659"/>
            <a:ext cx="166560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NUMBER(3) :=</a:t>
            </a:r>
            <a:r>
              <a:rPr dirty="0" sz="1250" spc="-6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500;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2769" y="2135149"/>
            <a:ext cx="147320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NUMBER(4) :=</a:t>
            </a:r>
            <a:r>
              <a:rPr dirty="0" sz="1250" spc="-6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553" y="2327973"/>
            <a:ext cx="99060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custname  </a:t>
            </a:r>
            <a:r>
              <a:rPr dirty="0" sz="1250" spc="5">
                <a:latin typeface="Courier New"/>
                <a:cs typeface="Courier New"/>
              </a:rPr>
              <a:t>new_custid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6538" y="2327973"/>
            <a:ext cx="3884929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marR="5080" indent="-193040">
              <a:lnSpc>
                <a:spcPct val="1256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VARCHAR2(300) := 'Shape up Sports Club';  NUMBER(3) := 300;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3093" y="2806433"/>
            <a:ext cx="5135880" cy="98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78155">
              <a:lnSpc>
                <a:spcPct val="125600"/>
              </a:lnSpc>
              <a:spcBef>
                <a:spcPts val="95"/>
              </a:spcBef>
              <a:tabLst>
                <a:tab pos="1842135" algn="l"/>
              </a:tabLst>
            </a:pPr>
            <a:r>
              <a:rPr dirty="0" sz="1250" spc="5">
                <a:latin typeface="Courier New"/>
                <a:cs typeface="Courier New"/>
              </a:rPr>
              <a:t>new_custname	VARCHAR2(300) := </a:t>
            </a:r>
            <a:r>
              <a:rPr dirty="0" sz="1250">
                <a:latin typeface="Courier New"/>
                <a:cs typeface="Courier New"/>
              </a:rPr>
              <a:t>'Jansports </a:t>
            </a:r>
            <a:r>
              <a:rPr dirty="0" sz="1250" spc="5">
                <a:latin typeface="Courier New"/>
                <a:cs typeface="Courier New"/>
              </a:rPr>
              <a:t>Club';  BEGIN</a:t>
            </a:r>
            <a:endParaRPr sz="125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390"/>
              </a:spcBef>
            </a:pPr>
            <a:r>
              <a:rPr dirty="0" sz="1250" spc="5">
                <a:latin typeface="Courier New"/>
                <a:cs typeface="Courier New"/>
              </a:rPr>
              <a:t>custid :=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new_custid;</a:t>
            </a:r>
            <a:endParaRPr sz="125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385"/>
              </a:spcBef>
              <a:tabLst>
                <a:tab pos="3578860" algn="l"/>
              </a:tabLst>
            </a:pPr>
            <a:r>
              <a:rPr dirty="0" sz="1250" spc="5">
                <a:latin typeface="Courier New"/>
                <a:cs typeface="Courier New"/>
              </a:rPr>
              <a:t>custname := </a:t>
            </a:r>
            <a:r>
              <a:rPr dirty="0" sz="1250">
                <a:latin typeface="Courier New"/>
                <a:cs typeface="Courier New"/>
              </a:rPr>
              <a:t>custname </a:t>
            </a:r>
            <a:r>
              <a:rPr dirty="0" sz="1250" spc="5">
                <a:latin typeface="Courier New"/>
                <a:cs typeface="Courier New"/>
              </a:rPr>
              <a:t>|| '</a:t>
            </a:r>
            <a:r>
              <a:rPr dirty="0" sz="1250" spc="7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'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||	new_custname;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3253" y="4051388"/>
            <a:ext cx="410209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1873" y="4290618"/>
            <a:ext cx="272796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custid := (custid *12) /</a:t>
            </a:r>
            <a:r>
              <a:rPr dirty="0" sz="1250" spc="-5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10;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3253" y="4769878"/>
            <a:ext cx="410209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3688" y="4922217"/>
            <a:ext cx="6188710" cy="303530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850265">
              <a:lnSpc>
                <a:spcPct val="100000"/>
              </a:lnSpc>
              <a:spcBef>
                <a:spcPts val="470"/>
              </a:spcBef>
            </a:pPr>
            <a:r>
              <a:rPr dirty="0" sz="1250" spc="5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2700" marR="194945">
              <a:lnSpc>
                <a:spcPct val="100000"/>
              </a:lnSpc>
              <a:spcBef>
                <a:spcPts val="370"/>
              </a:spcBef>
            </a:pPr>
            <a:r>
              <a:rPr dirty="0" sz="1250">
                <a:latin typeface="Times New Roman"/>
                <a:cs typeface="Times New Roman"/>
              </a:rPr>
              <a:t>Evaluate the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given above and determine the data type and value of each of the  following variables according to the </a:t>
            </a:r>
            <a:r>
              <a:rPr dirty="0" sz="1250" spc="-5">
                <a:latin typeface="Times New Roman"/>
                <a:cs typeface="Times New Roman"/>
              </a:rPr>
              <a:t>rules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scoping:</a:t>
            </a:r>
            <a:endParaRPr sz="1250">
              <a:latin typeface="Times New Roman"/>
              <a:cs typeface="Times New Roman"/>
            </a:endParaRPr>
          </a:p>
          <a:p>
            <a:pPr marL="683260" indent="-192405">
              <a:lnSpc>
                <a:spcPts val="1435"/>
              </a:lnSpc>
              <a:buAutoNum type="alphaLcPeriod"/>
              <a:tabLst>
                <a:tab pos="683895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CUSTID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</a:t>
            </a:r>
            <a:r>
              <a:rPr dirty="0" sz="1250" spc="-5">
                <a:latin typeface="Times New Roman"/>
                <a:cs typeface="Times New Roman"/>
              </a:rPr>
              <a:t>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692785" indent="-20193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693420" algn="l"/>
              </a:tabLst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value of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683260" indent="-192405">
              <a:lnSpc>
                <a:spcPct val="100000"/>
              </a:lnSpc>
              <a:spcBef>
                <a:spcPts val="10"/>
              </a:spcBef>
              <a:buAutoNum type="alphaLcPeriod"/>
              <a:tabLst>
                <a:tab pos="683895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NEW_CUSTID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2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692150" indent="-20129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692785" algn="l"/>
              </a:tabLst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value of </a:t>
            </a:r>
            <a:r>
              <a:rPr dirty="0" sz="1250" spc="5">
                <a:latin typeface="Courier New"/>
                <a:cs typeface="Courier New"/>
              </a:rPr>
              <a:t>NEW_CUSTNAME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683260" indent="-19240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683895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CUSTID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</a:t>
            </a:r>
            <a:r>
              <a:rPr dirty="0" sz="1250" spc="-5">
                <a:latin typeface="Times New Roman"/>
                <a:cs typeface="Times New Roman"/>
              </a:rPr>
              <a:t>position </a:t>
            </a:r>
            <a:r>
              <a:rPr dirty="0" sz="1250" spc="5">
                <a:latin typeface="Times New Roman"/>
                <a:cs typeface="Times New Roman"/>
              </a:rPr>
              <a:t>2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665480" indent="-17462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666115" algn="l"/>
              </a:tabLst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value of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2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12700" marR="170180">
              <a:lnSpc>
                <a:spcPct val="100000"/>
              </a:lnSpc>
              <a:spcBef>
                <a:spcPts val="459"/>
              </a:spcBef>
            </a:pPr>
            <a:r>
              <a:rPr dirty="0" sz="1250" b="1">
                <a:latin typeface="Times New Roman"/>
                <a:cs typeface="Times New Roman"/>
              </a:rPr>
              <a:t>Note: </a:t>
            </a:r>
            <a:r>
              <a:rPr dirty="0" sz="1250">
                <a:latin typeface="Times New Roman"/>
                <a:cs typeface="Times New Roman"/>
              </a:rPr>
              <a:t>These exercises can be used for extra </a:t>
            </a:r>
            <a:r>
              <a:rPr dirty="0" sz="1250" spc="-5">
                <a:latin typeface="Times New Roman"/>
                <a:cs typeface="Times New Roman"/>
              </a:rPr>
              <a:t>practice </a:t>
            </a:r>
            <a:r>
              <a:rPr dirty="0" sz="1250">
                <a:latin typeface="Times New Roman"/>
                <a:cs typeface="Times New Roman"/>
              </a:rPr>
              <a:t>when </a:t>
            </a:r>
            <a:r>
              <a:rPr dirty="0" sz="1250" spc="-5">
                <a:latin typeface="Times New Roman"/>
                <a:cs typeface="Times New Roman"/>
              </a:rPr>
              <a:t>discussing </a:t>
            </a:r>
            <a:r>
              <a:rPr dirty="0" sz="1250">
                <a:latin typeface="Times New Roman"/>
                <a:cs typeface="Times New Roman"/>
              </a:rPr>
              <a:t>how to interact with </a:t>
            </a:r>
            <a:r>
              <a:rPr dirty="0" sz="1250" spc="-5">
                <a:latin typeface="Times New Roman"/>
                <a:cs typeface="Times New Roman"/>
              </a:rPr>
              <a:t>the  </a:t>
            </a:r>
            <a:r>
              <a:rPr dirty="0" sz="1250">
                <a:latin typeface="Times New Roman"/>
                <a:cs typeface="Times New Roman"/>
              </a:rPr>
              <a:t>Oracle </a:t>
            </a:r>
            <a:r>
              <a:rPr dirty="0" sz="1250" spc="-5">
                <a:latin typeface="Times New Roman"/>
                <a:cs typeface="Times New Roman"/>
              </a:rPr>
              <a:t>server </a:t>
            </a:r>
            <a:r>
              <a:rPr dirty="0" sz="1250">
                <a:latin typeface="Times New Roman"/>
                <a:cs typeface="Times New Roman"/>
              </a:rPr>
              <a:t>and write control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structures.</a:t>
            </a:r>
            <a:endParaRPr sz="1250">
              <a:latin typeface="Times New Roman"/>
              <a:cs typeface="Times New Roman"/>
            </a:endParaRPr>
          </a:p>
          <a:p>
            <a:pPr marL="372110" marR="5080" indent="-240665">
              <a:lnSpc>
                <a:spcPct val="100000"/>
              </a:lnSpc>
              <a:spcBef>
                <a:spcPts val="15"/>
              </a:spcBef>
            </a:pPr>
            <a:r>
              <a:rPr dirty="0" sz="1250">
                <a:latin typeface="Times New Roman"/>
                <a:cs typeface="Times New Roman"/>
              </a:rPr>
              <a:t>4. </a:t>
            </a:r>
            <a:r>
              <a:rPr dirty="0" sz="1250" spc="5">
                <a:latin typeface="Times New Roman"/>
                <a:cs typeface="Times New Roman"/>
              </a:rPr>
              <a:t>Write </a:t>
            </a:r>
            <a:r>
              <a:rPr dirty="0" sz="1250">
                <a:latin typeface="Times New Roman"/>
                <a:cs typeface="Times New Roman"/>
              </a:rPr>
              <a:t>a PL/SQL block to </a:t>
            </a:r>
            <a:r>
              <a:rPr dirty="0" sz="1250" spc="5">
                <a:latin typeface="Times New Roman"/>
                <a:cs typeface="Times New Roman"/>
              </a:rPr>
              <a:t>accept </a:t>
            </a:r>
            <a:r>
              <a:rPr dirty="0" sz="1250">
                <a:latin typeface="Times New Roman"/>
                <a:cs typeface="Times New Roman"/>
              </a:rPr>
              <a:t>a year and check whether it is a leap year. For example, if  the year entered is 1990, the output should be “1990 is not a leap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year.”</a:t>
            </a:r>
            <a:endParaRPr sz="1250">
              <a:latin typeface="Times New Roman"/>
              <a:cs typeface="Times New Roman"/>
            </a:endParaRPr>
          </a:p>
          <a:p>
            <a:pPr marL="372745" marR="205740" indent="-635">
              <a:lnSpc>
                <a:spcPct val="100000"/>
              </a:lnSpc>
              <a:spcBef>
                <a:spcPts val="10"/>
              </a:spcBef>
            </a:pPr>
            <a:r>
              <a:rPr dirty="0" sz="1250" b="1">
                <a:latin typeface="Times New Roman"/>
                <a:cs typeface="Times New Roman"/>
              </a:rPr>
              <a:t>Hint: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year should be exactly </a:t>
            </a:r>
            <a:r>
              <a:rPr dirty="0" sz="1250" spc="-5">
                <a:latin typeface="Times New Roman"/>
                <a:cs typeface="Times New Roman"/>
              </a:rPr>
              <a:t>divisible </a:t>
            </a:r>
            <a:r>
              <a:rPr dirty="0" sz="1250">
                <a:latin typeface="Times New Roman"/>
                <a:cs typeface="Times New Roman"/>
              </a:rPr>
              <a:t>by </a:t>
            </a:r>
            <a:r>
              <a:rPr dirty="0" sz="1250" spc="5">
                <a:latin typeface="Times New Roman"/>
                <a:cs typeface="Times New Roman"/>
              </a:rPr>
              <a:t>4 </a:t>
            </a:r>
            <a:r>
              <a:rPr dirty="0" sz="1250">
                <a:latin typeface="Times New Roman"/>
                <a:cs typeface="Times New Roman"/>
              </a:rPr>
              <a:t>but not </a:t>
            </a:r>
            <a:r>
              <a:rPr dirty="0" sz="1250" spc="-5">
                <a:latin typeface="Times New Roman"/>
                <a:cs typeface="Times New Roman"/>
              </a:rPr>
              <a:t>divisible </a:t>
            </a:r>
            <a:r>
              <a:rPr dirty="0" sz="1250">
                <a:latin typeface="Times New Roman"/>
                <a:cs typeface="Times New Roman"/>
              </a:rPr>
              <a:t>by 100, or it should </a:t>
            </a:r>
            <a:r>
              <a:rPr dirty="0" sz="1250" spc="-5">
                <a:latin typeface="Times New Roman"/>
                <a:cs typeface="Times New Roman"/>
              </a:rPr>
              <a:t>be  divisible </a:t>
            </a:r>
            <a:r>
              <a:rPr dirty="0" sz="1250">
                <a:latin typeface="Times New Roman"/>
                <a:cs typeface="Times New Roman"/>
              </a:rPr>
              <a:t>by </a:t>
            </a:r>
            <a:r>
              <a:rPr dirty="0" sz="1250" spc="-5">
                <a:latin typeface="Times New Roman"/>
                <a:cs typeface="Times New Roman"/>
              </a:rPr>
              <a:t>400.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370" y="3752088"/>
            <a:ext cx="426084" cy="424815"/>
          </a:xfrm>
          <a:custGeom>
            <a:avLst/>
            <a:gdLst/>
            <a:ahLst/>
            <a:cxnLst/>
            <a:rect l="l" t="t" r="r" b="b"/>
            <a:pathLst>
              <a:path w="426084" h="424814">
                <a:moveTo>
                  <a:pt x="425958" y="211836"/>
                </a:moveTo>
                <a:lnTo>
                  <a:pt x="420297" y="163152"/>
                </a:lnTo>
                <a:lnTo>
                  <a:pt x="404186" y="118520"/>
                </a:lnTo>
                <a:lnTo>
                  <a:pt x="378931" y="79194"/>
                </a:lnTo>
                <a:lnTo>
                  <a:pt x="345839" y="46426"/>
                </a:lnTo>
                <a:lnTo>
                  <a:pt x="306215" y="21469"/>
                </a:lnTo>
                <a:lnTo>
                  <a:pt x="261365" y="5576"/>
                </a:lnTo>
                <a:lnTo>
                  <a:pt x="212597" y="0"/>
                </a:lnTo>
                <a:lnTo>
                  <a:pt x="163872" y="5576"/>
                </a:lnTo>
                <a:lnTo>
                  <a:pt x="119131" y="21469"/>
                </a:lnTo>
                <a:lnTo>
                  <a:pt x="79656" y="46426"/>
                </a:lnTo>
                <a:lnTo>
                  <a:pt x="46726" y="79194"/>
                </a:lnTo>
                <a:lnTo>
                  <a:pt x="21620" y="118520"/>
                </a:lnTo>
                <a:lnTo>
                  <a:pt x="5618" y="163152"/>
                </a:lnTo>
                <a:lnTo>
                  <a:pt x="0" y="211836"/>
                </a:lnTo>
                <a:lnTo>
                  <a:pt x="5618" y="260561"/>
                </a:lnTo>
                <a:lnTo>
                  <a:pt x="21620" y="305302"/>
                </a:lnTo>
                <a:lnTo>
                  <a:pt x="46726" y="344777"/>
                </a:lnTo>
                <a:lnTo>
                  <a:pt x="79656" y="377707"/>
                </a:lnTo>
                <a:lnTo>
                  <a:pt x="119131" y="402813"/>
                </a:lnTo>
                <a:lnTo>
                  <a:pt x="163872" y="418815"/>
                </a:lnTo>
                <a:lnTo>
                  <a:pt x="212597" y="424434"/>
                </a:lnTo>
                <a:lnTo>
                  <a:pt x="261365" y="418815"/>
                </a:lnTo>
                <a:lnTo>
                  <a:pt x="306215" y="402813"/>
                </a:lnTo>
                <a:lnTo>
                  <a:pt x="345839" y="377707"/>
                </a:lnTo>
                <a:lnTo>
                  <a:pt x="378931" y="344777"/>
                </a:lnTo>
                <a:lnTo>
                  <a:pt x="404186" y="305302"/>
                </a:lnTo>
                <a:lnTo>
                  <a:pt x="420297" y="260561"/>
                </a:lnTo>
                <a:lnTo>
                  <a:pt x="425958" y="211836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7068" y="3775964"/>
            <a:ext cx="180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9327" y="3916679"/>
            <a:ext cx="1436370" cy="147320"/>
            <a:chOff x="719327" y="3916679"/>
            <a:chExt cx="1436370" cy="147320"/>
          </a:xfrm>
        </p:grpSpPr>
        <p:sp>
          <p:nvSpPr>
            <p:cNvPr id="18" name="object 18"/>
            <p:cNvSpPr/>
            <p:nvPr/>
          </p:nvSpPr>
          <p:spPr>
            <a:xfrm>
              <a:off x="719327" y="3989831"/>
              <a:ext cx="1344295" cy="0"/>
            </a:xfrm>
            <a:custGeom>
              <a:avLst/>
              <a:gdLst/>
              <a:ahLst/>
              <a:cxnLst/>
              <a:rect l="l" t="t" r="r" b="b"/>
              <a:pathLst>
                <a:path w="1344295" h="0">
                  <a:moveTo>
                    <a:pt x="0" y="0"/>
                  </a:moveTo>
                  <a:lnTo>
                    <a:pt x="1344168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61972" y="3916679"/>
              <a:ext cx="93980" cy="147320"/>
            </a:xfrm>
            <a:custGeom>
              <a:avLst/>
              <a:gdLst/>
              <a:ahLst/>
              <a:cxnLst/>
              <a:rect l="l" t="t" r="r" b="b"/>
              <a:pathLst>
                <a:path w="93980" h="147320">
                  <a:moveTo>
                    <a:pt x="0" y="0"/>
                  </a:moveTo>
                  <a:lnTo>
                    <a:pt x="0" y="147065"/>
                  </a:lnTo>
                  <a:lnTo>
                    <a:pt x="93726" y="73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305561" y="4470653"/>
            <a:ext cx="424180" cy="422275"/>
          </a:xfrm>
          <a:custGeom>
            <a:avLst/>
            <a:gdLst/>
            <a:ahLst/>
            <a:cxnLst/>
            <a:rect l="l" t="t" r="r" b="b"/>
            <a:pathLst>
              <a:path w="424180" h="422275">
                <a:moveTo>
                  <a:pt x="423672" y="211074"/>
                </a:moveTo>
                <a:lnTo>
                  <a:pt x="418055" y="162672"/>
                </a:lnTo>
                <a:lnTo>
                  <a:pt x="402069" y="118243"/>
                </a:lnTo>
                <a:lnTo>
                  <a:pt x="377005" y="79052"/>
                </a:lnTo>
                <a:lnTo>
                  <a:pt x="344157" y="46366"/>
                </a:lnTo>
                <a:lnTo>
                  <a:pt x="304817" y="21451"/>
                </a:lnTo>
                <a:lnTo>
                  <a:pt x="260279" y="5573"/>
                </a:lnTo>
                <a:lnTo>
                  <a:pt x="211836" y="0"/>
                </a:lnTo>
                <a:lnTo>
                  <a:pt x="163152" y="5573"/>
                </a:lnTo>
                <a:lnTo>
                  <a:pt x="118520" y="21451"/>
                </a:lnTo>
                <a:lnTo>
                  <a:pt x="79194" y="46366"/>
                </a:lnTo>
                <a:lnTo>
                  <a:pt x="46426" y="79052"/>
                </a:lnTo>
                <a:lnTo>
                  <a:pt x="21469" y="118243"/>
                </a:lnTo>
                <a:lnTo>
                  <a:pt x="5576" y="162672"/>
                </a:lnTo>
                <a:lnTo>
                  <a:pt x="0" y="211074"/>
                </a:lnTo>
                <a:lnTo>
                  <a:pt x="5576" y="259235"/>
                </a:lnTo>
                <a:lnTo>
                  <a:pt x="21469" y="303571"/>
                </a:lnTo>
                <a:lnTo>
                  <a:pt x="46426" y="342775"/>
                </a:lnTo>
                <a:lnTo>
                  <a:pt x="79194" y="375541"/>
                </a:lnTo>
                <a:lnTo>
                  <a:pt x="118520" y="400563"/>
                </a:lnTo>
                <a:lnTo>
                  <a:pt x="163152" y="416534"/>
                </a:lnTo>
                <a:lnTo>
                  <a:pt x="211836" y="422148"/>
                </a:lnTo>
                <a:lnTo>
                  <a:pt x="260279" y="416534"/>
                </a:lnTo>
                <a:lnTo>
                  <a:pt x="304817" y="400563"/>
                </a:lnTo>
                <a:lnTo>
                  <a:pt x="344157" y="375541"/>
                </a:lnTo>
                <a:lnTo>
                  <a:pt x="377005" y="342775"/>
                </a:lnTo>
                <a:lnTo>
                  <a:pt x="402069" y="303571"/>
                </a:lnTo>
                <a:lnTo>
                  <a:pt x="418055" y="259235"/>
                </a:lnTo>
                <a:lnTo>
                  <a:pt x="423672" y="211074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6973" y="4493005"/>
            <a:ext cx="180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233" y="4635246"/>
            <a:ext cx="1434465" cy="147320"/>
            <a:chOff x="729233" y="4635246"/>
            <a:chExt cx="1434465" cy="147320"/>
          </a:xfrm>
        </p:grpSpPr>
        <p:sp>
          <p:nvSpPr>
            <p:cNvPr id="23" name="object 23"/>
            <p:cNvSpPr/>
            <p:nvPr/>
          </p:nvSpPr>
          <p:spPr>
            <a:xfrm>
              <a:off x="729233" y="4708398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 h="0">
                  <a:moveTo>
                    <a:pt x="0" y="0"/>
                  </a:moveTo>
                  <a:lnTo>
                    <a:pt x="1342644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70353" y="4635246"/>
              <a:ext cx="93345" cy="147320"/>
            </a:xfrm>
            <a:custGeom>
              <a:avLst/>
              <a:gdLst/>
              <a:ahLst/>
              <a:cxnLst/>
              <a:rect l="l" t="t" r="r" b="b"/>
              <a:pathLst>
                <a:path w="93344" h="147320">
                  <a:moveTo>
                    <a:pt x="0" y="0"/>
                  </a:moveTo>
                  <a:lnTo>
                    <a:pt x="0" y="147065"/>
                  </a:lnTo>
                  <a:lnTo>
                    <a:pt x="92964" y="73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4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31576"/>
            <a:ext cx="2954655" cy="4978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 b="1">
                <a:latin typeface="Arial"/>
                <a:cs typeface="Arial"/>
              </a:rPr>
              <a:t>Additional Practice </a:t>
            </a:r>
            <a:r>
              <a:rPr dirty="0" sz="1250" spc="5" b="1">
                <a:latin typeface="Arial"/>
                <a:cs typeface="Arial"/>
              </a:rPr>
              <a:t>4 </a:t>
            </a:r>
            <a:r>
              <a:rPr dirty="0" sz="1250" b="1">
                <a:latin typeface="Arial"/>
                <a:cs typeface="Arial"/>
              </a:rPr>
              <a:t>and</a:t>
            </a:r>
            <a:r>
              <a:rPr dirty="0" sz="1250" spc="-35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5</a:t>
            </a:r>
            <a:endParaRPr sz="125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360"/>
              </a:spcBef>
            </a:pPr>
            <a:r>
              <a:rPr dirty="0" sz="1250">
                <a:latin typeface="Times New Roman"/>
                <a:cs typeface="Times New Roman"/>
              </a:rPr>
              <a:t>Test your </a:t>
            </a:r>
            <a:r>
              <a:rPr dirty="0" sz="1250" spc="-5">
                <a:latin typeface="Times New Roman"/>
                <a:cs typeface="Times New Roman"/>
              </a:rPr>
              <a:t>solution </a:t>
            </a:r>
            <a:r>
              <a:rPr dirty="0" sz="1250">
                <a:latin typeface="Times New Roman"/>
                <a:cs typeface="Times New Roman"/>
              </a:rPr>
              <a:t>with the </a:t>
            </a:r>
            <a:r>
              <a:rPr dirty="0" sz="1250" spc="-5">
                <a:latin typeface="Times New Roman"/>
                <a:cs typeface="Times New Roman"/>
              </a:rPr>
              <a:t>following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years: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063" y="3695984"/>
            <a:ext cx="6055995" cy="5568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91490" marR="5080" indent="-479425">
              <a:lnSpc>
                <a:spcPct val="89000"/>
              </a:lnSpc>
              <a:spcBef>
                <a:spcPts val="275"/>
              </a:spcBef>
              <a:tabLst>
                <a:tab pos="491490" algn="l"/>
              </a:tabLst>
            </a:pPr>
            <a:r>
              <a:rPr dirty="0" sz="1250">
                <a:latin typeface="Times New Roman"/>
                <a:cs typeface="Times New Roman"/>
              </a:rPr>
              <a:t>5.  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a.	For the exercises below, you will </a:t>
            </a:r>
            <a:r>
              <a:rPr dirty="0" sz="1250" spc="-5">
                <a:latin typeface="Times New Roman"/>
                <a:cs typeface="Times New Roman"/>
              </a:rPr>
              <a:t>require </a:t>
            </a:r>
            <a:r>
              <a:rPr dirty="0" sz="1250">
                <a:latin typeface="Times New Roman"/>
                <a:cs typeface="Times New Roman"/>
              </a:rPr>
              <a:t>a temporary table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results. </a:t>
            </a:r>
            <a:r>
              <a:rPr dirty="0" sz="1250">
                <a:latin typeface="Times New Roman"/>
                <a:cs typeface="Times New Roman"/>
              </a:rPr>
              <a:t>You  can either create the table yourself or run the </a:t>
            </a:r>
            <a:r>
              <a:rPr dirty="0" sz="1250" spc="5">
                <a:latin typeface="Courier New"/>
                <a:cs typeface="Courier New"/>
              </a:rPr>
              <a:t>lab_ap_05.sql</a:t>
            </a:r>
            <a:r>
              <a:rPr dirty="0" sz="1250" spc="-26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script </a:t>
            </a:r>
            <a:r>
              <a:rPr dirty="0" sz="1250" spc="5">
                <a:latin typeface="Times New Roman"/>
                <a:cs typeface="Times New Roman"/>
              </a:rPr>
              <a:t>that </a:t>
            </a:r>
            <a:r>
              <a:rPr dirty="0" sz="1250">
                <a:latin typeface="Times New Roman"/>
                <a:cs typeface="Times New Roman"/>
              </a:rPr>
              <a:t>will create  the </a:t>
            </a:r>
            <a:r>
              <a:rPr dirty="0" sz="1250" spc="-5">
                <a:latin typeface="Times New Roman"/>
                <a:cs typeface="Times New Roman"/>
              </a:rPr>
              <a:t>table </a:t>
            </a:r>
            <a:r>
              <a:rPr dirty="0" sz="1250">
                <a:latin typeface="Times New Roman"/>
                <a:cs typeface="Times New Roman"/>
              </a:rPr>
              <a:t>for you. Create a table named </a:t>
            </a:r>
            <a:r>
              <a:rPr dirty="0" sz="1150" spc="-5">
                <a:latin typeface="Courier New"/>
                <a:cs typeface="Courier New"/>
              </a:rPr>
              <a:t>TEMP</a:t>
            </a:r>
            <a:r>
              <a:rPr dirty="0" sz="1150" spc="-31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 the following three columns: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979" y="6308928"/>
            <a:ext cx="5804535" cy="60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b. 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that contains </a:t>
            </a:r>
            <a:r>
              <a:rPr dirty="0" sz="1250" spc="5">
                <a:latin typeface="Times New Roman"/>
                <a:cs typeface="Times New Roman"/>
              </a:rPr>
              <a:t>two </a:t>
            </a:r>
            <a:r>
              <a:rPr dirty="0" sz="1250">
                <a:latin typeface="Times New Roman"/>
                <a:cs typeface="Times New Roman"/>
              </a:rPr>
              <a:t>variables, </a:t>
            </a:r>
            <a:r>
              <a:rPr dirty="0" sz="1250" spc="5">
                <a:latin typeface="Courier New"/>
                <a:cs typeface="Courier New"/>
              </a:rPr>
              <a:t>MESSAGE </a:t>
            </a:r>
            <a:r>
              <a:rPr dirty="0" sz="1250">
                <a:latin typeface="Times New Roman"/>
                <a:cs typeface="Times New Roman"/>
              </a:rPr>
              <a:t>and </a:t>
            </a:r>
            <a:r>
              <a:rPr dirty="0" sz="1250" spc="5">
                <a:latin typeface="Courier New"/>
                <a:cs typeface="Courier New"/>
              </a:rPr>
              <a:t>DATE_WRITTEN</a:t>
            </a:r>
            <a:r>
              <a:rPr dirty="0" sz="1250" spc="5">
                <a:latin typeface="Times New Roman"/>
                <a:cs typeface="Times New Roman"/>
              </a:rPr>
              <a:t>.  </a:t>
            </a:r>
            <a:r>
              <a:rPr dirty="0" sz="1250">
                <a:latin typeface="Times New Roman"/>
                <a:cs typeface="Times New Roman"/>
              </a:rPr>
              <a:t>Declare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MESSAGE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 </a:t>
            </a:r>
            <a:r>
              <a:rPr dirty="0" sz="1250" spc="5">
                <a:latin typeface="Courier New"/>
                <a:cs typeface="Courier New"/>
              </a:rPr>
              <a:t>VARCHAR2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type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length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5">
                <a:latin typeface="Times New Roman"/>
                <a:cs typeface="Times New Roman"/>
              </a:rPr>
              <a:t> 35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DATE_WRITTEN  </a:t>
            </a:r>
            <a:r>
              <a:rPr dirty="0" sz="1250">
                <a:latin typeface="Times New Roman"/>
                <a:cs typeface="Times New Roman"/>
              </a:rPr>
              <a:t>as </a:t>
            </a:r>
            <a:r>
              <a:rPr dirty="0" sz="1250" spc="5">
                <a:latin typeface="Courier New"/>
                <a:cs typeface="Courier New"/>
              </a:rPr>
              <a:t>DATE</a:t>
            </a:r>
            <a:r>
              <a:rPr dirty="0" sz="1250" spc="-36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 type. </a:t>
            </a:r>
            <a:r>
              <a:rPr dirty="0" sz="1250" spc="-5">
                <a:latin typeface="Times New Roman"/>
                <a:cs typeface="Times New Roman"/>
              </a:rPr>
              <a:t>Assign </a:t>
            </a:r>
            <a:r>
              <a:rPr dirty="0" sz="1250">
                <a:latin typeface="Times New Roman"/>
                <a:cs typeface="Times New Roman"/>
              </a:rPr>
              <a:t>the following values to the variables: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414" y="6902442"/>
            <a:ext cx="1183005" cy="67691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409"/>
              </a:spcBef>
            </a:pPr>
            <a:r>
              <a:rPr dirty="0" sz="1250" spc="-5" b="1">
                <a:latin typeface="Times New Roman"/>
                <a:cs typeface="Times New Roman"/>
              </a:rPr>
              <a:t>Variable</a:t>
            </a:r>
            <a:endParaRPr sz="1250">
              <a:latin typeface="Times New Roman"/>
              <a:cs typeface="Times New Roman"/>
            </a:endParaRPr>
          </a:p>
          <a:p>
            <a:pPr marL="12700" marR="5080" indent="59690">
              <a:lnSpc>
                <a:spcPct val="100000"/>
              </a:lnSpc>
              <a:spcBef>
                <a:spcPts val="310"/>
              </a:spcBef>
            </a:pPr>
            <a:r>
              <a:rPr dirty="0" sz="1250" spc="5">
                <a:latin typeface="Courier New"/>
                <a:cs typeface="Courier New"/>
              </a:rPr>
              <a:t>MESSAGE  </a:t>
            </a:r>
            <a:r>
              <a:rPr dirty="0" sz="1250" spc="5">
                <a:latin typeface="Courier New"/>
                <a:cs typeface="Courier New"/>
              </a:rPr>
              <a:t>DATE_WRITTEN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1354" y="6902442"/>
            <a:ext cx="2212340" cy="67691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409"/>
              </a:spcBef>
            </a:pPr>
            <a:r>
              <a:rPr dirty="0" sz="1250" spc="-5" b="1">
                <a:latin typeface="Times New Roman"/>
                <a:cs typeface="Times New Roman"/>
              </a:rPr>
              <a:t>Contents</a:t>
            </a:r>
            <a:endParaRPr sz="1250">
              <a:latin typeface="Times New Roman"/>
              <a:cs typeface="Times New Roman"/>
            </a:endParaRPr>
          </a:p>
          <a:p>
            <a:pPr marL="12700" marR="5080" indent="58419">
              <a:lnSpc>
                <a:spcPct val="100000"/>
              </a:lnSpc>
              <a:spcBef>
                <a:spcPts val="310"/>
              </a:spcBef>
            </a:pPr>
            <a:r>
              <a:rPr dirty="0" sz="1250">
                <a:latin typeface="Times New Roman"/>
                <a:cs typeface="Times New Roman"/>
              </a:rPr>
              <a:t>This is my </a:t>
            </a:r>
            <a:r>
              <a:rPr dirty="0" sz="1250" spc="-5">
                <a:latin typeface="Times New Roman"/>
                <a:cs typeface="Times New Roman"/>
              </a:rPr>
              <a:t>first </a:t>
            </a:r>
            <a:r>
              <a:rPr dirty="0" sz="1250">
                <a:latin typeface="Times New Roman"/>
                <a:cs typeface="Times New Roman"/>
              </a:rPr>
              <a:t>PL/SQL </a:t>
            </a:r>
            <a:r>
              <a:rPr dirty="0" sz="1250" spc="-5">
                <a:latin typeface="Times New Roman"/>
                <a:cs typeface="Times New Roman"/>
              </a:rPr>
              <a:t>program  </a:t>
            </a:r>
            <a:r>
              <a:rPr dirty="0" sz="1250">
                <a:latin typeface="Times New Roman"/>
                <a:cs typeface="Times New Roman"/>
              </a:rPr>
              <a:t>Current 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414" y="7601089"/>
            <a:ext cx="6099175" cy="408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Store the values in appropriate columns of the </a:t>
            </a:r>
            <a:r>
              <a:rPr dirty="0" sz="1250" spc="5">
                <a:latin typeface="Courier New"/>
                <a:cs typeface="Courier New"/>
              </a:rPr>
              <a:t>TEMP</a:t>
            </a:r>
            <a:r>
              <a:rPr dirty="0" sz="1250" spc="-60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 Verify your </a:t>
            </a:r>
            <a:r>
              <a:rPr dirty="0" sz="1250" spc="-5">
                <a:latin typeface="Times New Roman"/>
                <a:cs typeface="Times New Roman"/>
              </a:rPr>
              <a:t>results </a:t>
            </a:r>
            <a:r>
              <a:rPr dirty="0" sz="1250">
                <a:latin typeface="Times New Roman"/>
                <a:cs typeface="Times New Roman"/>
              </a:rPr>
              <a:t>by querying the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5">
                <a:latin typeface="Courier New"/>
                <a:cs typeface="Courier New"/>
              </a:rPr>
              <a:t>TEMP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2599" y="1038986"/>
          <a:ext cx="1818005" cy="1392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/>
                <a:gridCol w="1218565"/>
              </a:tblGrid>
              <a:tr h="190880">
                <a:tc>
                  <a:txBody>
                    <a:bodyPr/>
                    <a:lstStyle/>
                    <a:p>
                      <a:pPr marL="72390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1990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a 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698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2000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6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317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1996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6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1886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a 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698">
                <a:tc>
                  <a:txBody>
                    <a:bodyPr/>
                    <a:lstStyle/>
                    <a:p>
                      <a:pPr marL="72390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1992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317">
                <a:tc>
                  <a:txBody>
                    <a:bodyPr/>
                    <a:lstStyle/>
                    <a:p>
                      <a:pPr marL="72390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1824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5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00936" y="4340733"/>
          <a:ext cx="5563235" cy="177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/>
                <a:gridCol w="1271269"/>
                <a:gridCol w="1453514"/>
                <a:gridCol w="1574800"/>
              </a:tblGrid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CHAR_STORE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DATE_STORE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1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222">
                <a:tc>
                  <a:txBody>
                    <a:bodyPr/>
                    <a:lstStyle/>
                    <a:p>
                      <a:pPr marL="72390">
                        <a:lnSpc>
                          <a:spcPts val="137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Nulls/Unique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222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VARCHAR2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Date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1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Length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7,2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35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10012" y="8183118"/>
            <a:ext cx="5029168" cy="4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8864" y="2564095"/>
            <a:ext cx="2853197" cy="68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5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31576"/>
            <a:ext cx="5921375" cy="855344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 b="1">
                <a:latin typeface="Arial"/>
                <a:cs typeface="Arial"/>
              </a:rPr>
              <a:t>Additional Practice </a:t>
            </a:r>
            <a:r>
              <a:rPr dirty="0" sz="1250" spc="5" b="1">
                <a:latin typeface="Arial"/>
                <a:cs typeface="Arial"/>
              </a:rPr>
              <a:t>6 </a:t>
            </a:r>
            <a:r>
              <a:rPr dirty="0" sz="1250" b="1">
                <a:latin typeface="Arial"/>
                <a:cs typeface="Arial"/>
              </a:rPr>
              <a:t>and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60"/>
              </a:spcBef>
              <a:tabLst>
                <a:tab pos="730885" algn="l"/>
              </a:tabLst>
            </a:pPr>
            <a:r>
              <a:rPr dirty="0" sz="1250">
                <a:latin typeface="Times New Roman"/>
                <a:cs typeface="Times New Roman"/>
              </a:rPr>
              <a:t>6.  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a.	Store a department number in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substitution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variable.</a:t>
            </a:r>
            <a:endParaRPr sz="1250">
              <a:latin typeface="Times New Roman"/>
              <a:cs typeface="Times New Roman"/>
            </a:endParaRPr>
          </a:p>
          <a:p>
            <a:pPr marL="491490">
              <a:lnSpc>
                <a:spcPts val="1405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b. Write a PL/SQL block to print the number of people working in that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department.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ts val="1405"/>
              </a:lnSpc>
            </a:pPr>
            <a:r>
              <a:rPr dirty="0" sz="1250" b="1">
                <a:latin typeface="Times New Roman"/>
                <a:cs typeface="Times New Roman"/>
              </a:rPr>
              <a:t>Hint:</a:t>
            </a:r>
            <a:r>
              <a:rPr dirty="0" sz="1250" spc="-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Enable </a:t>
            </a:r>
            <a:r>
              <a:rPr dirty="0" sz="1250" spc="5">
                <a:latin typeface="Courier New"/>
                <a:cs typeface="Courier New"/>
              </a:rPr>
              <a:t>DBMS_OUTPUT</a:t>
            </a:r>
            <a:r>
              <a:rPr dirty="0" sz="1250" spc="-4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SET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SERVEROUTPUT</a:t>
            </a:r>
            <a:r>
              <a:rPr dirty="0" sz="1250" spc="10">
                <a:latin typeface="Courier New"/>
                <a:cs typeface="Courier New"/>
              </a:rPr>
              <a:t> </a:t>
            </a:r>
            <a:r>
              <a:rPr dirty="0" sz="1250">
                <a:latin typeface="Courier New"/>
                <a:cs typeface="Courier New"/>
              </a:rPr>
              <a:t>ON</a:t>
            </a:r>
            <a:r>
              <a:rPr dirty="0" sz="125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2458389"/>
            <a:ext cx="6018530" cy="17545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2095" marR="5080" indent="-240029">
              <a:lnSpc>
                <a:spcPct val="104000"/>
              </a:lnSpc>
              <a:spcBef>
                <a:spcPts val="50"/>
              </a:spcBef>
              <a:buAutoNum type="arabicPeriod" startAt="7"/>
              <a:tabLst>
                <a:tab pos="253365" algn="l"/>
              </a:tabLst>
            </a:pPr>
            <a:r>
              <a:rPr dirty="0" sz="1250">
                <a:latin typeface="Times New Roman"/>
                <a:cs typeface="Times New Roman"/>
              </a:rPr>
              <a:t>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to declare a variable called </a:t>
            </a:r>
            <a:r>
              <a:rPr dirty="0" sz="1150" spc="-5">
                <a:latin typeface="Courier New"/>
                <a:cs typeface="Courier New"/>
              </a:rPr>
              <a:t>sal </a:t>
            </a:r>
            <a:r>
              <a:rPr dirty="0" sz="1250">
                <a:latin typeface="Times New Roman"/>
                <a:cs typeface="Times New Roman"/>
              </a:rPr>
              <a:t>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of an employee.  In the executable </a:t>
            </a:r>
            <a:r>
              <a:rPr dirty="0" sz="1250" spc="5">
                <a:latin typeface="Times New Roman"/>
                <a:cs typeface="Times New Roman"/>
              </a:rPr>
              <a:t>part </a:t>
            </a:r>
            <a:r>
              <a:rPr dirty="0" sz="1250">
                <a:latin typeface="Times New Roman"/>
                <a:cs typeface="Times New Roman"/>
              </a:rPr>
              <a:t>of the program, </a:t>
            </a:r>
            <a:r>
              <a:rPr dirty="0" sz="1250" spc="5">
                <a:latin typeface="Times New Roman"/>
                <a:cs typeface="Times New Roman"/>
              </a:rPr>
              <a:t>do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following:</a:t>
            </a:r>
            <a:endParaRPr sz="1250">
              <a:latin typeface="Times New Roman"/>
              <a:cs typeface="Times New Roman"/>
            </a:endParaRPr>
          </a:p>
          <a:p>
            <a:pPr lvl="1" marL="611505" indent="-240029">
              <a:lnSpc>
                <a:spcPts val="1475"/>
              </a:lnSpc>
              <a:spcBef>
                <a:spcPts val="5"/>
              </a:spcBef>
              <a:buAutoNum type="alphaLcPeriod"/>
              <a:tabLst>
                <a:tab pos="611505" algn="l"/>
                <a:tab pos="612140" algn="l"/>
              </a:tabLst>
            </a:pPr>
            <a:r>
              <a:rPr dirty="0" sz="1250">
                <a:latin typeface="Times New Roman"/>
                <a:cs typeface="Times New Roman"/>
              </a:rPr>
              <a:t>Store an employee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in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</a:t>
            </a:r>
            <a:r>
              <a:rPr dirty="0" sz="1250" spc="-5">
                <a:latin typeface="Times New Roman"/>
                <a:cs typeface="Times New Roman"/>
              </a:rPr>
              <a:t>substitution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variable.</a:t>
            </a:r>
            <a:endParaRPr sz="1250">
              <a:latin typeface="Times New Roman"/>
              <a:cs typeface="Times New Roman"/>
            </a:endParaRPr>
          </a:p>
          <a:p>
            <a:pPr lvl="1" marL="611505" indent="-240029">
              <a:lnSpc>
                <a:spcPts val="1475"/>
              </a:lnSpc>
              <a:buAutoNum type="alphaLcPeriod"/>
              <a:tabLst>
                <a:tab pos="612140" algn="l"/>
              </a:tabLst>
            </a:pPr>
            <a:r>
              <a:rPr dirty="0" sz="1250">
                <a:latin typeface="Times New Roman"/>
                <a:cs typeface="Times New Roman"/>
              </a:rPr>
              <a:t>Store his or her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in the </a:t>
            </a:r>
            <a:r>
              <a:rPr dirty="0" sz="1150" spc="-5">
                <a:latin typeface="Courier New"/>
                <a:cs typeface="Courier New"/>
              </a:rPr>
              <a:t>sal</a:t>
            </a:r>
            <a:r>
              <a:rPr dirty="0" sz="1150" spc="-40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variable.</a:t>
            </a:r>
            <a:endParaRPr sz="1250">
              <a:latin typeface="Times New Roman"/>
              <a:cs typeface="Times New Roman"/>
            </a:endParaRPr>
          </a:p>
          <a:p>
            <a:pPr lvl="1" marL="611505" marR="321945" indent="-239395">
              <a:lnSpc>
                <a:spcPct val="100000"/>
              </a:lnSpc>
              <a:spcBef>
                <a:spcPts val="60"/>
              </a:spcBef>
              <a:buAutoNum type="alphaLcPeriod"/>
              <a:tabLst>
                <a:tab pos="611505" algn="l"/>
                <a:tab pos="612140" algn="l"/>
              </a:tabLst>
            </a:pPr>
            <a:r>
              <a:rPr dirty="0" sz="1250">
                <a:latin typeface="Times New Roman"/>
                <a:cs typeface="Times New Roman"/>
              </a:rPr>
              <a:t>If 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less than 3,000, give the </a:t>
            </a:r>
            <a:r>
              <a:rPr dirty="0" sz="1250" spc="5">
                <a:latin typeface="Times New Roman"/>
                <a:cs typeface="Times New Roman"/>
              </a:rPr>
              <a:t>employee </a:t>
            </a:r>
            <a:r>
              <a:rPr dirty="0" sz="1250">
                <a:latin typeface="Times New Roman"/>
                <a:cs typeface="Times New Roman"/>
              </a:rPr>
              <a:t>a raise of 500 and </a:t>
            </a:r>
            <a:r>
              <a:rPr dirty="0" sz="1250" spc="-5">
                <a:latin typeface="Times New Roman"/>
                <a:cs typeface="Times New Roman"/>
              </a:rPr>
              <a:t>display the  </a:t>
            </a:r>
            <a:r>
              <a:rPr dirty="0" sz="1250">
                <a:latin typeface="Times New Roman"/>
                <a:cs typeface="Times New Roman"/>
              </a:rPr>
              <a:t>message “&lt;Employee Name&gt;’s salary updated” in the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window.</a:t>
            </a:r>
            <a:endParaRPr sz="1250">
              <a:latin typeface="Times New Roman"/>
              <a:cs typeface="Times New Roman"/>
            </a:endParaRPr>
          </a:p>
          <a:p>
            <a:pPr lvl="1" marL="611505" marR="676910" indent="-239395">
              <a:lnSpc>
                <a:spcPct val="100000"/>
              </a:lnSpc>
              <a:spcBef>
                <a:spcPts val="10"/>
              </a:spcBef>
              <a:buAutoNum type="alphaLcPeriod"/>
              <a:tabLst>
                <a:tab pos="612140" algn="l"/>
              </a:tabLst>
            </a:pPr>
            <a:r>
              <a:rPr dirty="0" sz="1250">
                <a:latin typeface="Times New Roman"/>
                <a:cs typeface="Times New Roman"/>
              </a:rPr>
              <a:t>If 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more than 3,000, </a:t>
            </a:r>
            <a:r>
              <a:rPr dirty="0" sz="1250" spc="-5">
                <a:latin typeface="Times New Roman"/>
                <a:cs typeface="Times New Roman"/>
              </a:rPr>
              <a:t>print </a:t>
            </a:r>
            <a:r>
              <a:rPr dirty="0" sz="1250">
                <a:latin typeface="Times New Roman"/>
                <a:cs typeface="Times New Roman"/>
              </a:rPr>
              <a:t>the employee’s salary in the </a:t>
            </a:r>
            <a:r>
              <a:rPr dirty="0" sz="1250" spc="-5">
                <a:latin typeface="Times New Roman"/>
                <a:cs typeface="Times New Roman"/>
              </a:rPr>
              <a:t>format,  </a:t>
            </a:r>
            <a:r>
              <a:rPr dirty="0" sz="1250" spc="5">
                <a:latin typeface="Times New Roman"/>
                <a:cs typeface="Times New Roman"/>
              </a:rPr>
              <a:t>“&lt;Employee </a:t>
            </a:r>
            <a:r>
              <a:rPr dirty="0" sz="1250">
                <a:latin typeface="Times New Roman"/>
                <a:cs typeface="Times New Roman"/>
              </a:rPr>
              <a:t>Name&gt; earns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…...………”</a:t>
            </a:r>
            <a:endParaRPr sz="1250">
              <a:latin typeface="Times New Roman"/>
              <a:cs typeface="Times New Roman"/>
            </a:endParaRPr>
          </a:p>
          <a:p>
            <a:pPr lvl="1" marL="612140" indent="-240029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612140" algn="l"/>
                <a:tab pos="612775" algn="l"/>
              </a:tabLst>
            </a:pPr>
            <a:r>
              <a:rPr dirty="0" sz="1250">
                <a:latin typeface="Times New Roman"/>
                <a:cs typeface="Times New Roman"/>
              </a:rPr>
              <a:t>Test the PL/SQL block for the following </a:t>
            </a:r>
            <a:r>
              <a:rPr dirty="0" sz="1250" spc="-5">
                <a:latin typeface="Times New Roman"/>
                <a:cs typeface="Times New Roman"/>
              </a:rPr>
              <a:t>last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names: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269" y="5716587"/>
            <a:ext cx="543179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Times New Roman"/>
                <a:cs typeface="Times New Roman"/>
              </a:rPr>
              <a:t>Note: </a:t>
            </a:r>
            <a:r>
              <a:rPr dirty="0" sz="1250">
                <a:latin typeface="Times New Roman"/>
                <a:cs typeface="Times New Roman"/>
              </a:rPr>
              <a:t>Undefine the variable that </a:t>
            </a:r>
            <a:r>
              <a:rPr dirty="0" sz="1250" spc="-5">
                <a:latin typeface="Times New Roman"/>
                <a:cs typeface="Times New Roman"/>
              </a:rPr>
              <a:t>stores </a:t>
            </a:r>
            <a:r>
              <a:rPr dirty="0" sz="1250">
                <a:latin typeface="Times New Roman"/>
                <a:cs typeface="Times New Roman"/>
              </a:rPr>
              <a:t>the employee’s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at the end of the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script.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9986" y="4380357"/>
          <a:ext cx="4866005" cy="125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/>
                <a:gridCol w="2439035"/>
              </a:tblGrid>
              <a:tr h="250316"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LAST_NAME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SALARY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038"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Pataballa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4800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Greenberg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12000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038"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Ernst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6000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33631" y="1399924"/>
            <a:ext cx="4623058" cy="94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6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7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31576"/>
            <a:ext cx="6040120" cy="126301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50" b="1">
                <a:latin typeface="Arial"/>
                <a:cs typeface="Arial"/>
              </a:rPr>
              <a:t>Additional Practice </a:t>
            </a:r>
            <a:r>
              <a:rPr dirty="0" sz="1250" spc="5" b="1">
                <a:latin typeface="Arial"/>
                <a:cs typeface="Arial"/>
              </a:rPr>
              <a:t>8 </a:t>
            </a:r>
            <a:r>
              <a:rPr dirty="0" sz="1250" b="1">
                <a:latin typeface="Arial"/>
                <a:cs typeface="Arial"/>
              </a:rPr>
              <a:t>and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9</a:t>
            </a:r>
            <a:endParaRPr sz="1250">
              <a:latin typeface="Arial"/>
              <a:cs typeface="Arial"/>
            </a:endParaRPr>
          </a:p>
          <a:p>
            <a:pPr marL="491490" marR="5080" indent="-240029">
              <a:lnSpc>
                <a:spcPct val="100000"/>
              </a:lnSpc>
              <a:spcBef>
                <a:spcPts val="360"/>
              </a:spcBef>
              <a:buAutoNum type="arabicPeriod" startAt="8"/>
              <a:tabLst>
                <a:tab pos="492125" algn="l"/>
              </a:tabLst>
            </a:pPr>
            <a:r>
              <a:rPr dirty="0" sz="1250">
                <a:latin typeface="Times New Roman"/>
                <a:cs typeface="Times New Roman"/>
              </a:rPr>
              <a:t>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of an employee in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substitution  variable.</a:t>
            </a:r>
            <a:endParaRPr sz="12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10"/>
              </a:spcBef>
            </a:pPr>
            <a:r>
              <a:rPr dirty="0" sz="1250">
                <a:latin typeface="Times New Roman"/>
                <a:cs typeface="Times New Roman"/>
              </a:rPr>
              <a:t>In the executable </a:t>
            </a:r>
            <a:r>
              <a:rPr dirty="0" sz="1250" spc="5">
                <a:latin typeface="Times New Roman"/>
                <a:cs typeface="Times New Roman"/>
              </a:rPr>
              <a:t>part </a:t>
            </a:r>
            <a:r>
              <a:rPr dirty="0" sz="1250">
                <a:latin typeface="Times New Roman"/>
                <a:cs typeface="Times New Roman"/>
              </a:rPr>
              <a:t>of the program, </a:t>
            </a:r>
            <a:r>
              <a:rPr dirty="0" sz="1250" spc="5">
                <a:latin typeface="Times New Roman"/>
                <a:cs typeface="Times New Roman"/>
              </a:rPr>
              <a:t>do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following:</a:t>
            </a:r>
            <a:endParaRPr sz="1250">
              <a:latin typeface="Times New Roman"/>
              <a:cs typeface="Times New Roman"/>
            </a:endParaRPr>
          </a:p>
          <a:p>
            <a:pPr lvl="1" marL="850265" indent="-239395">
              <a:lnSpc>
                <a:spcPct val="100000"/>
              </a:lnSpc>
              <a:spcBef>
                <a:spcPts val="10"/>
              </a:spcBef>
              <a:buChar char="-"/>
              <a:tabLst>
                <a:tab pos="850265" algn="l"/>
                <a:tab pos="850900" algn="l"/>
              </a:tabLst>
            </a:pPr>
            <a:r>
              <a:rPr dirty="0" sz="1250">
                <a:latin typeface="Times New Roman"/>
                <a:cs typeface="Times New Roman"/>
              </a:rPr>
              <a:t>Calculate the annual salary as salary </a:t>
            </a:r>
            <a:r>
              <a:rPr dirty="0" sz="1250" spc="5">
                <a:latin typeface="Times New Roman"/>
                <a:cs typeface="Times New Roman"/>
              </a:rPr>
              <a:t>*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12.</a:t>
            </a:r>
            <a:endParaRPr sz="1250">
              <a:latin typeface="Times New Roman"/>
              <a:cs typeface="Times New Roman"/>
            </a:endParaRPr>
          </a:p>
          <a:p>
            <a:pPr lvl="1" marL="850900" indent="-240029">
              <a:lnSpc>
                <a:spcPct val="100000"/>
              </a:lnSpc>
              <a:spcBef>
                <a:spcPts val="5"/>
              </a:spcBef>
              <a:buChar char="-"/>
              <a:tabLst>
                <a:tab pos="850265" algn="l"/>
                <a:tab pos="851535" algn="l"/>
              </a:tabLst>
            </a:pPr>
            <a:r>
              <a:rPr dirty="0" sz="1250">
                <a:latin typeface="Times New Roman"/>
                <a:cs typeface="Times New Roman"/>
              </a:rPr>
              <a:t>Calculate the bonus as indicated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below: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2767709"/>
            <a:ext cx="4876800" cy="697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729" marR="5080" indent="-240029">
              <a:lnSpc>
                <a:spcPct val="126000"/>
              </a:lnSpc>
              <a:spcBef>
                <a:spcPts val="95"/>
              </a:spcBef>
              <a:buChar char="•"/>
              <a:tabLst>
                <a:tab pos="252095" algn="l"/>
                <a:tab pos="252729" algn="l"/>
              </a:tabLst>
            </a:pPr>
            <a:r>
              <a:rPr dirty="0" sz="1250">
                <a:latin typeface="Times New Roman"/>
                <a:cs typeface="Times New Roman"/>
              </a:rPr>
              <a:t>Display the amount of the bonus in the window in the </a:t>
            </a:r>
            <a:r>
              <a:rPr dirty="0" sz="1250" spc="-5">
                <a:latin typeface="Times New Roman"/>
                <a:cs typeface="Times New Roman"/>
              </a:rPr>
              <a:t>following format:  </a:t>
            </a:r>
            <a:r>
              <a:rPr dirty="0" sz="1250">
                <a:latin typeface="Times New Roman"/>
                <a:cs typeface="Times New Roman"/>
              </a:rPr>
              <a:t>“The bonus is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$………………..”</a:t>
            </a:r>
            <a:endParaRPr sz="1250">
              <a:latin typeface="Times New Roman"/>
              <a:cs typeface="Times New Roman"/>
            </a:endParaRPr>
          </a:p>
          <a:p>
            <a:pPr marL="252095" indent="-240029">
              <a:lnSpc>
                <a:spcPct val="100000"/>
              </a:lnSpc>
              <a:spcBef>
                <a:spcPts val="5"/>
              </a:spcBef>
              <a:buChar char="•"/>
              <a:tabLst>
                <a:tab pos="252095" algn="l"/>
                <a:tab pos="252729" algn="l"/>
              </a:tabLst>
            </a:pPr>
            <a:r>
              <a:rPr dirty="0" sz="1250">
                <a:latin typeface="Times New Roman"/>
                <a:cs typeface="Times New Roman"/>
              </a:rPr>
              <a:t>Test the PL/SQL for the following </a:t>
            </a:r>
            <a:r>
              <a:rPr dirty="0" sz="1250" spc="-5">
                <a:latin typeface="Times New Roman"/>
                <a:cs typeface="Times New Roman"/>
              </a:rPr>
              <a:t>test cases: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903" y="4875331"/>
            <a:ext cx="6033770" cy="203453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2729" marR="168275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Times New Roman"/>
                <a:cs typeface="Times New Roman"/>
              </a:rPr>
              <a:t>Note: </a:t>
            </a:r>
            <a:r>
              <a:rPr dirty="0" sz="1250">
                <a:latin typeface="Times New Roman"/>
                <a:cs typeface="Times New Roman"/>
              </a:rPr>
              <a:t>These exercises can be used for extra practice when discussing how to work </a:t>
            </a:r>
            <a:r>
              <a:rPr dirty="0" sz="1250" spc="-5">
                <a:latin typeface="Times New Roman"/>
                <a:cs typeface="Times New Roman"/>
              </a:rPr>
              <a:t>with  </a:t>
            </a:r>
            <a:r>
              <a:rPr dirty="0" sz="1250">
                <a:latin typeface="Times New Roman"/>
                <a:cs typeface="Times New Roman"/>
              </a:rPr>
              <a:t>composite data types, cursors and handling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exceptions.</a:t>
            </a:r>
            <a:endParaRPr sz="1250">
              <a:latin typeface="Times New Roman"/>
              <a:cs typeface="Times New Roman"/>
            </a:endParaRPr>
          </a:p>
          <a:p>
            <a:pPr marL="491490" marR="5080" indent="-479425">
              <a:lnSpc>
                <a:spcPct val="103000"/>
              </a:lnSpc>
              <a:spcBef>
                <a:spcPts val="265"/>
              </a:spcBef>
              <a:tabLst>
                <a:tab pos="492125" algn="l"/>
              </a:tabLst>
            </a:pPr>
            <a:r>
              <a:rPr dirty="0" sz="1250">
                <a:latin typeface="Times New Roman"/>
                <a:cs typeface="Times New Roman"/>
              </a:rPr>
              <a:t>9.  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a.		Execute the script </a:t>
            </a:r>
            <a:r>
              <a:rPr dirty="0" sz="1250" spc="5">
                <a:latin typeface="Courier New"/>
                <a:cs typeface="Courier New"/>
              </a:rPr>
              <a:t>lab_ap_09_a.sql </a:t>
            </a:r>
            <a:r>
              <a:rPr dirty="0" sz="1250">
                <a:latin typeface="Times New Roman"/>
                <a:cs typeface="Times New Roman"/>
              </a:rPr>
              <a:t>to create a </a:t>
            </a:r>
            <a:r>
              <a:rPr dirty="0" sz="1250" spc="5">
                <a:latin typeface="Times New Roman"/>
                <a:cs typeface="Times New Roman"/>
              </a:rPr>
              <a:t>temporary </a:t>
            </a:r>
            <a:r>
              <a:rPr dirty="0" sz="1250">
                <a:latin typeface="Times New Roman"/>
                <a:cs typeface="Times New Roman"/>
              </a:rPr>
              <a:t>tabled called </a:t>
            </a:r>
            <a:r>
              <a:rPr dirty="0" sz="1250" spc="5">
                <a:latin typeface="Courier New"/>
                <a:cs typeface="Courier New"/>
              </a:rPr>
              <a:t>emp</a:t>
            </a:r>
            <a:r>
              <a:rPr dirty="0" sz="1250" spc="5">
                <a:latin typeface="Times New Roman"/>
                <a:cs typeface="Times New Roman"/>
              </a:rPr>
              <a:t>.  </a:t>
            </a:r>
            <a:r>
              <a:rPr dirty="0" sz="1250">
                <a:latin typeface="Times New Roman"/>
                <a:cs typeface="Times New Roman"/>
              </a:rPr>
              <a:t>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to store an employee number, the </a:t>
            </a:r>
            <a:r>
              <a:rPr dirty="0" sz="1250" spc="5">
                <a:latin typeface="Times New Roman"/>
                <a:cs typeface="Times New Roman"/>
              </a:rPr>
              <a:t>new </a:t>
            </a:r>
            <a:r>
              <a:rPr dirty="0" sz="1250">
                <a:latin typeface="Times New Roman"/>
                <a:cs typeface="Times New Roman"/>
              </a:rPr>
              <a:t>department number, and  the percentage increase in the salary in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</a:t>
            </a:r>
            <a:r>
              <a:rPr dirty="0" sz="1250" spc="-5">
                <a:latin typeface="Times New Roman"/>
                <a:cs typeface="Times New Roman"/>
              </a:rPr>
              <a:t>substitution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variables.</a:t>
            </a:r>
            <a:endParaRPr sz="1250">
              <a:latin typeface="Times New Roman"/>
              <a:cs typeface="Times New Roman"/>
            </a:endParaRPr>
          </a:p>
          <a:p>
            <a:pPr marL="491490" marR="45720" indent="-239395">
              <a:lnSpc>
                <a:spcPct val="100400"/>
              </a:lnSpc>
              <a:spcBef>
                <a:spcPts val="375"/>
              </a:spcBef>
            </a:pPr>
            <a:r>
              <a:rPr dirty="0" sz="1250">
                <a:latin typeface="Times New Roman"/>
                <a:cs typeface="Times New Roman"/>
              </a:rPr>
              <a:t>b. Update the department ID of the employee with the </a:t>
            </a:r>
            <a:r>
              <a:rPr dirty="0" sz="1250" spc="5">
                <a:latin typeface="Times New Roman"/>
                <a:cs typeface="Times New Roman"/>
              </a:rPr>
              <a:t>new department </a:t>
            </a:r>
            <a:r>
              <a:rPr dirty="0" sz="1250">
                <a:latin typeface="Times New Roman"/>
                <a:cs typeface="Times New Roman"/>
              </a:rPr>
              <a:t>number, and  update the salary with the new </a:t>
            </a:r>
            <a:r>
              <a:rPr dirty="0" sz="1250" spc="-5">
                <a:latin typeface="Times New Roman"/>
                <a:cs typeface="Times New Roman"/>
              </a:rPr>
              <a:t>salary. </a:t>
            </a:r>
            <a:r>
              <a:rPr dirty="0" sz="1250">
                <a:latin typeface="Times New Roman"/>
                <a:cs typeface="Times New Roman"/>
              </a:rPr>
              <a:t>Use the </a:t>
            </a:r>
            <a:r>
              <a:rPr dirty="0" sz="1250" spc="5">
                <a:latin typeface="Courier New"/>
                <a:cs typeface="Courier New"/>
              </a:rPr>
              <a:t>emp </a:t>
            </a:r>
            <a:r>
              <a:rPr dirty="0" sz="1250">
                <a:latin typeface="Times New Roman"/>
                <a:cs typeface="Times New Roman"/>
              </a:rPr>
              <a:t>table for the </a:t>
            </a:r>
            <a:r>
              <a:rPr dirty="0" sz="1250" spc="-5">
                <a:latin typeface="Times New Roman"/>
                <a:cs typeface="Times New Roman"/>
              </a:rPr>
              <a:t>updates. </a:t>
            </a:r>
            <a:r>
              <a:rPr dirty="0" sz="1250">
                <a:latin typeface="Times New Roman"/>
                <a:cs typeface="Times New Roman"/>
              </a:rPr>
              <a:t>After the  update is complete, display the message, “Update complete” in the window. If no  matching </a:t>
            </a:r>
            <a:r>
              <a:rPr dirty="0" sz="1250" spc="-5">
                <a:latin typeface="Times New Roman"/>
                <a:cs typeface="Times New Roman"/>
              </a:rPr>
              <a:t>records </a:t>
            </a:r>
            <a:r>
              <a:rPr dirty="0" sz="1250">
                <a:latin typeface="Times New Roman"/>
                <a:cs typeface="Times New Roman"/>
              </a:rPr>
              <a:t>are found, </a:t>
            </a:r>
            <a:r>
              <a:rPr dirty="0" sz="1250" spc="-5">
                <a:latin typeface="Times New Roman"/>
                <a:cs typeface="Times New Roman"/>
              </a:rPr>
              <a:t>display </a:t>
            </a:r>
            <a:r>
              <a:rPr dirty="0" sz="1250">
                <a:latin typeface="Times New Roman"/>
                <a:cs typeface="Times New Roman"/>
              </a:rPr>
              <a:t>“No Data Found.” Test the PL/SQL block for </a:t>
            </a:r>
            <a:r>
              <a:rPr dirty="0" sz="1250" spc="-5">
                <a:latin typeface="Times New Roman"/>
                <a:cs typeface="Times New Roman"/>
              </a:rPr>
              <a:t>the  </a:t>
            </a:r>
            <a:r>
              <a:rPr dirty="0" sz="1250">
                <a:latin typeface="Times New Roman"/>
                <a:cs typeface="Times New Roman"/>
              </a:rPr>
              <a:t>following test </a:t>
            </a:r>
            <a:r>
              <a:rPr dirty="0" sz="1250" spc="-5">
                <a:latin typeface="Times New Roman"/>
                <a:cs typeface="Times New Roman"/>
              </a:rPr>
              <a:t>cases: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4528" y="3542157"/>
          <a:ext cx="4949190" cy="126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545"/>
                <a:gridCol w="2482850"/>
              </a:tblGrid>
              <a:tr h="252221"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SALARY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BONUS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706"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5000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808"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1000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1000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76">
                <a:tc>
                  <a:txBody>
                    <a:bodyPr/>
                    <a:lstStyle/>
                    <a:p>
                      <a:pPr marL="73025">
                        <a:lnSpc>
                          <a:spcPts val="124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15000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</a:pPr>
                      <a:r>
                        <a:rPr dirty="0" sz="1150" spc="30">
                          <a:latin typeface="Courier New"/>
                          <a:cs typeface="Courier New"/>
                        </a:rPr>
                        <a:t>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47241" y="1795652"/>
          <a:ext cx="2505710" cy="950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245"/>
                <a:gridCol w="1165859"/>
              </a:tblGrid>
              <a:tr h="215646">
                <a:tc>
                  <a:txBody>
                    <a:bodyPr/>
                    <a:lstStyle/>
                    <a:p>
                      <a:pPr marL="73660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000" spc="75" b="1">
                          <a:latin typeface="Times New Roman"/>
                          <a:cs typeface="Times New Roman"/>
                        </a:rPr>
                        <a:t>nnual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65" b="1">
                          <a:latin typeface="Times New Roman"/>
                          <a:cs typeface="Times New Roman"/>
                        </a:rPr>
                        <a:t>Salary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95"/>
                        </a:lnSpc>
                      </a:pPr>
                      <a:r>
                        <a:rPr dirty="0" sz="1000" spc="75" b="1">
                          <a:latin typeface="Times New Roman"/>
                          <a:cs typeface="Times New Roman"/>
                        </a:rPr>
                        <a:t>Bonus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270">
                <a:tc>
                  <a:txBody>
                    <a:bodyPr/>
                    <a:lstStyle/>
                    <a:p>
                      <a:pPr marL="73660">
                        <a:lnSpc>
                          <a:spcPts val="1170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dirty="0" sz="10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65">
                          <a:latin typeface="Times New Roman"/>
                          <a:cs typeface="Times New Roman"/>
                        </a:rPr>
                        <a:t>20,000</a:t>
                      </a:r>
                      <a:r>
                        <a:rPr dirty="0" sz="1000" spc="-155">
                          <a:latin typeface="Times New Roman"/>
                          <a:cs typeface="Times New Roman"/>
                        </a:rPr>
                        <a:t>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70"/>
                        </a:lnSpc>
                      </a:pPr>
                      <a:r>
                        <a:rPr dirty="0" sz="1000" spc="60">
                          <a:latin typeface="Times New Roman"/>
                          <a:cs typeface="Times New Roman"/>
                        </a:rPr>
                        <a:t>2,000</a:t>
                      </a:r>
                      <a:r>
                        <a:rPr dirty="0" sz="1000" spc="-155">
                          <a:latin typeface="Times New Roman"/>
                          <a:cs typeface="Times New Roman"/>
                        </a:rPr>
                        <a:t>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651">
                <a:tc>
                  <a:txBody>
                    <a:bodyPr/>
                    <a:lstStyle/>
                    <a:p>
                      <a:pPr marL="73660">
                        <a:lnSpc>
                          <a:spcPts val="1175"/>
                        </a:lnSpc>
                      </a:pPr>
                      <a:r>
                        <a:rPr dirty="0" sz="1000" spc="65">
                          <a:latin typeface="Times New Roman"/>
                          <a:cs typeface="Times New Roman"/>
                        </a:rPr>
                        <a:t>19,999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0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65">
                          <a:latin typeface="Times New Roman"/>
                          <a:cs typeface="Times New Roman"/>
                        </a:rPr>
                        <a:t>10,000</a:t>
                      </a:r>
                      <a:r>
                        <a:rPr dirty="0" sz="1000" spc="-155">
                          <a:latin typeface="Times New Roman"/>
                          <a:cs typeface="Times New Roman"/>
                        </a:rPr>
                        <a:t>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75"/>
                        </a:lnSpc>
                      </a:pPr>
                      <a:r>
                        <a:rPr dirty="0" sz="1000" spc="60">
                          <a:latin typeface="Times New Roman"/>
                          <a:cs typeface="Times New Roman"/>
                        </a:rPr>
                        <a:t>1,000</a:t>
                      </a:r>
                      <a:r>
                        <a:rPr dirty="0" sz="1000" spc="-155">
                          <a:latin typeface="Times New Roman"/>
                          <a:cs typeface="Times New Roman"/>
                        </a:rPr>
                        <a:t>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73660">
                        <a:lnSpc>
                          <a:spcPts val="1170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dirty="0" sz="10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60">
                          <a:latin typeface="Times New Roman"/>
                          <a:cs typeface="Times New Roman"/>
                        </a:rPr>
                        <a:t>9,999</a:t>
                      </a:r>
                      <a:r>
                        <a:rPr dirty="0" sz="1000" spc="-155">
                          <a:latin typeface="Times New Roman"/>
                          <a:cs typeface="Times New Roman"/>
                        </a:rPr>
                        <a:t>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70"/>
                        </a:lnSpc>
                      </a:pPr>
                      <a:r>
                        <a:rPr dirty="0" sz="1000" spc="55">
                          <a:latin typeface="Times New Roman"/>
                          <a:cs typeface="Times New Roman"/>
                        </a:rPr>
                        <a:t>500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0936" y="6963536"/>
          <a:ext cx="5415915" cy="159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685"/>
                <a:gridCol w="1511935"/>
                <a:gridCol w="1236980"/>
                <a:gridCol w="1236979"/>
              </a:tblGrid>
              <a:tr h="388620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EMPLOYEE_ID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6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NEW_DEPARTMEN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2550">
                        <a:lnSpc>
                          <a:spcPts val="153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T_ID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5">
                          <a:latin typeface="Courier New"/>
                          <a:cs typeface="Courier New"/>
                        </a:rPr>
                        <a:t>%</a:t>
                      </a:r>
                      <a:r>
                        <a:rPr dirty="0" sz="13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 spc="10">
                          <a:latin typeface="Courier New"/>
                          <a:cs typeface="Courier New"/>
                        </a:rPr>
                        <a:t>INCREASE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MESSAGE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100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20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6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Update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2550">
                        <a:lnSpc>
                          <a:spcPts val="153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Complete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862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30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5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7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dirty="0" sz="13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 spc="10">
                          <a:latin typeface="Courier New"/>
                          <a:cs typeface="Courier New"/>
                        </a:rPr>
                        <a:t>Data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2550">
                        <a:lnSpc>
                          <a:spcPts val="153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found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126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40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6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Update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2550">
                        <a:lnSpc>
                          <a:spcPts val="153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Complete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41497"/>
            <a:ext cx="6295390" cy="12528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50" b="1">
                <a:latin typeface="Arial"/>
                <a:cs typeface="Arial"/>
              </a:rPr>
              <a:t>Additional Practice 10 and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11</a:t>
            </a:r>
            <a:endParaRPr sz="1250">
              <a:latin typeface="Arial"/>
              <a:cs typeface="Arial"/>
            </a:endParaRPr>
          </a:p>
          <a:p>
            <a:pPr marL="491490" marR="5080" indent="-240029">
              <a:lnSpc>
                <a:spcPct val="101699"/>
              </a:lnSpc>
              <a:spcBef>
                <a:spcPts val="254"/>
              </a:spcBef>
            </a:pPr>
            <a:r>
              <a:rPr dirty="0" sz="1250">
                <a:latin typeface="Times New Roman"/>
                <a:cs typeface="Times New Roman"/>
              </a:rPr>
              <a:t>10. Create a PL/SQL block to declare a cursor </a:t>
            </a:r>
            <a:r>
              <a:rPr dirty="0" sz="1250" spc="5">
                <a:latin typeface="Courier New"/>
                <a:cs typeface="Courier New"/>
              </a:rPr>
              <a:t>EMP_CUR</a:t>
            </a:r>
            <a:r>
              <a:rPr dirty="0" sz="1250" spc="-26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 select the employee name, </a:t>
            </a:r>
            <a:r>
              <a:rPr dirty="0" sz="1250" spc="-5">
                <a:latin typeface="Times New Roman"/>
                <a:cs typeface="Times New Roman"/>
              </a:rPr>
              <a:t>salary,  </a:t>
            </a:r>
            <a:r>
              <a:rPr dirty="0" sz="1250">
                <a:latin typeface="Times New Roman"/>
                <a:cs typeface="Times New Roman"/>
              </a:rPr>
              <a:t>and hire date from the </a:t>
            </a:r>
            <a:r>
              <a:rPr dirty="0" sz="1250" spc="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table. Process each row from the </a:t>
            </a:r>
            <a:r>
              <a:rPr dirty="0" sz="1250" spc="-5">
                <a:latin typeface="Times New Roman"/>
                <a:cs typeface="Times New Roman"/>
              </a:rPr>
              <a:t>cursor, </a:t>
            </a:r>
            <a:r>
              <a:rPr dirty="0" sz="1250">
                <a:latin typeface="Times New Roman"/>
                <a:cs typeface="Times New Roman"/>
              </a:rPr>
              <a:t>and if the 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greater than 15,000 and the </a:t>
            </a:r>
            <a:r>
              <a:rPr dirty="0" sz="1250" spc="5">
                <a:latin typeface="Times New Roman"/>
                <a:cs typeface="Times New Roman"/>
              </a:rPr>
              <a:t>hire </a:t>
            </a:r>
            <a:r>
              <a:rPr dirty="0" sz="1250">
                <a:latin typeface="Times New Roman"/>
                <a:cs typeface="Times New Roman"/>
              </a:rPr>
              <a:t>date is greater than 01-FEB-1988, </a:t>
            </a:r>
            <a:r>
              <a:rPr dirty="0" sz="1250" spc="-5">
                <a:latin typeface="Times New Roman"/>
                <a:cs typeface="Times New Roman"/>
              </a:rPr>
              <a:t>display the  </a:t>
            </a:r>
            <a:r>
              <a:rPr dirty="0" sz="1250">
                <a:latin typeface="Times New Roman"/>
                <a:cs typeface="Times New Roman"/>
              </a:rPr>
              <a:t>employee name, salary, and hire date in the window in the format shown in the </a:t>
            </a:r>
            <a:r>
              <a:rPr dirty="0" sz="1250" spc="-5">
                <a:latin typeface="Times New Roman"/>
                <a:cs typeface="Times New Roman"/>
              </a:rPr>
              <a:t>sample  </a:t>
            </a:r>
            <a:r>
              <a:rPr dirty="0" sz="1250">
                <a:latin typeface="Times New Roman"/>
                <a:cs typeface="Times New Roman"/>
              </a:rPr>
              <a:t>output below: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2463670"/>
            <a:ext cx="6107430" cy="1556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2729" marR="5080" indent="-240029">
              <a:lnSpc>
                <a:spcPct val="100400"/>
              </a:lnSpc>
              <a:spcBef>
                <a:spcPts val="105"/>
              </a:spcBef>
            </a:pPr>
            <a:r>
              <a:rPr dirty="0" sz="1250">
                <a:latin typeface="Times New Roman"/>
                <a:cs typeface="Times New Roman"/>
              </a:rPr>
              <a:t>11. Create a PL/SQL block to retrieve the last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and department </a:t>
            </a:r>
            <a:r>
              <a:rPr dirty="0" sz="1250" spc="5">
                <a:latin typeface="Times New Roman"/>
                <a:cs typeface="Times New Roman"/>
              </a:rPr>
              <a:t>ID </a:t>
            </a:r>
            <a:r>
              <a:rPr dirty="0" sz="1250">
                <a:latin typeface="Times New Roman"/>
                <a:cs typeface="Times New Roman"/>
              </a:rPr>
              <a:t>of each employee from  the </a:t>
            </a:r>
            <a:r>
              <a:rPr dirty="0" sz="1250" spc="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 for those employees whose </a:t>
            </a:r>
            <a:r>
              <a:rPr dirty="0" sz="1250" spc="5">
                <a:latin typeface="Courier New"/>
                <a:cs typeface="Courier New"/>
              </a:rPr>
              <a:t>EMPLOYEE_ID</a:t>
            </a:r>
            <a:r>
              <a:rPr dirty="0" sz="1250" spc="-459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 less than 114. From  the values retrieved from the </a:t>
            </a:r>
            <a:r>
              <a:rPr dirty="0" sz="1250">
                <a:latin typeface="Courier New"/>
                <a:cs typeface="Courier New"/>
              </a:rPr>
              <a:t>e</a:t>
            </a:r>
            <a:r>
              <a:rPr dirty="0" sz="1150">
                <a:latin typeface="Courier New"/>
                <a:cs typeface="Courier New"/>
              </a:rPr>
              <a:t>mployees </a:t>
            </a:r>
            <a:r>
              <a:rPr dirty="0" sz="1250">
                <a:latin typeface="Times New Roman"/>
                <a:cs typeface="Times New Roman"/>
              </a:rPr>
              <a:t>table, populate </a:t>
            </a:r>
            <a:r>
              <a:rPr dirty="0" sz="1250" spc="5">
                <a:latin typeface="Times New Roman"/>
                <a:cs typeface="Times New Roman"/>
              </a:rPr>
              <a:t>two </a:t>
            </a:r>
            <a:r>
              <a:rPr dirty="0" sz="1250" spc="-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tables, one to </a:t>
            </a:r>
            <a:r>
              <a:rPr dirty="0" sz="1250" spc="-5">
                <a:latin typeface="Times New Roman"/>
                <a:cs typeface="Times New Roman"/>
              </a:rPr>
              <a:t>store 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records </a:t>
            </a:r>
            <a:r>
              <a:rPr dirty="0" sz="1250">
                <a:latin typeface="Times New Roman"/>
                <a:cs typeface="Times New Roman"/>
              </a:rPr>
              <a:t>of the employee last names and the other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records of their  department IDs. Using a loop, </a:t>
            </a:r>
            <a:r>
              <a:rPr dirty="0" sz="1250" spc="-5">
                <a:latin typeface="Times New Roman"/>
                <a:cs typeface="Times New Roman"/>
              </a:rPr>
              <a:t>retrieve </a:t>
            </a:r>
            <a:r>
              <a:rPr dirty="0" sz="1250">
                <a:latin typeface="Times New Roman"/>
                <a:cs typeface="Times New Roman"/>
              </a:rPr>
              <a:t>the employee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information and the </a:t>
            </a:r>
            <a:r>
              <a:rPr dirty="0" sz="1250" spc="-5">
                <a:latin typeface="Times New Roman"/>
                <a:cs typeface="Times New Roman"/>
              </a:rPr>
              <a:t>salary  </a:t>
            </a:r>
            <a:r>
              <a:rPr dirty="0" sz="1250">
                <a:latin typeface="Times New Roman"/>
                <a:cs typeface="Times New Roman"/>
              </a:rPr>
              <a:t>information from the PL/SQL </a:t>
            </a:r>
            <a:r>
              <a:rPr dirty="0" sz="1250" spc="-5">
                <a:latin typeface="Times New Roman"/>
                <a:cs typeface="Times New Roman"/>
              </a:rPr>
              <a:t>tables </a:t>
            </a:r>
            <a:r>
              <a:rPr dirty="0" sz="1250">
                <a:latin typeface="Times New Roman"/>
                <a:cs typeface="Times New Roman"/>
              </a:rPr>
              <a:t>and </a:t>
            </a:r>
            <a:r>
              <a:rPr dirty="0" sz="1250" spc="-5">
                <a:latin typeface="Times New Roman"/>
                <a:cs typeface="Times New Roman"/>
              </a:rPr>
              <a:t>display </a:t>
            </a:r>
            <a:r>
              <a:rPr dirty="0" sz="1250">
                <a:latin typeface="Times New Roman"/>
                <a:cs typeface="Times New Roman"/>
              </a:rPr>
              <a:t>it in the window, </a:t>
            </a:r>
            <a:r>
              <a:rPr dirty="0" sz="1250" spc="-5">
                <a:latin typeface="Times New Roman"/>
                <a:cs typeface="Times New Roman"/>
              </a:rPr>
              <a:t>using  </a:t>
            </a:r>
            <a:r>
              <a:rPr dirty="0" sz="1250" spc="5">
                <a:latin typeface="Courier New"/>
                <a:cs typeface="Courier New"/>
              </a:rPr>
              <a:t>DBMS_OUTPUT.PUT_LINE</a:t>
            </a:r>
            <a:r>
              <a:rPr dirty="0" sz="1250" spc="5">
                <a:latin typeface="Times New Roman"/>
                <a:cs typeface="Times New Roman"/>
              </a:rPr>
              <a:t>. </a:t>
            </a:r>
            <a:r>
              <a:rPr dirty="0" sz="1250" spc="-5">
                <a:latin typeface="Times New Roman"/>
                <a:cs typeface="Times New Roman"/>
              </a:rPr>
              <a:t>Display </a:t>
            </a:r>
            <a:r>
              <a:rPr dirty="0" sz="1250">
                <a:latin typeface="Times New Roman"/>
                <a:cs typeface="Times New Roman"/>
              </a:rPr>
              <a:t>these details for the first </a:t>
            </a:r>
            <a:r>
              <a:rPr dirty="0" sz="1250" spc="5">
                <a:latin typeface="Times New Roman"/>
                <a:cs typeface="Times New Roman"/>
              </a:rPr>
              <a:t>15 </a:t>
            </a:r>
            <a:r>
              <a:rPr dirty="0" sz="1250">
                <a:latin typeface="Times New Roman"/>
                <a:cs typeface="Times New Roman"/>
              </a:rPr>
              <a:t>employees in the  PL/SQL</a:t>
            </a:r>
            <a:r>
              <a:rPr dirty="0" sz="1250" spc="-5">
                <a:latin typeface="Times New Roman"/>
                <a:cs typeface="Times New Roman"/>
              </a:rPr>
              <a:t> tables.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4640" y="1842068"/>
            <a:ext cx="4676131" cy="552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958" y="4179437"/>
            <a:ext cx="3529782" cy="3079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8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41497"/>
            <a:ext cx="6202045" cy="15316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50" b="1">
                <a:latin typeface="Arial"/>
                <a:cs typeface="Arial"/>
              </a:rPr>
              <a:t>Additional Practice 12, 13, and</a:t>
            </a:r>
            <a:r>
              <a:rPr dirty="0" sz="1250" spc="-1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14</a:t>
            </a:r>
            <a:endParaRPr sz="1250">
              <a:latin typeface="Arial"/>
              <a:cs typeface="Arial"/>
            </a:endParaRPr>
          </a:p>
          <a:p>
            <a:pPr marL="730885" marR="5080" indent="-479425">
              <a:lnSpc>
                <a:spcPct val="103000"/>
              </a:lnSpc>
              <a:spcBef>
                <a:spcPts val="235"/>
              </a:spcBef>
            </a:pPr>
            <a:r>
              <a:rPr dirty="0" sz="1250">
                <a:latin typeface="Times New Roman"/>
                <a:cs typeface="Times New Roman"/>
              </a:rPr>
              <a:t>12. a. Create a PL/SQL block that declares a cursor called </a:t>
            </a:r>
            <a:r>
              <a:rPr dirty="0" sz="1250">
                <a:latin typeface="Courier New"/>
                <a:cs typeface="Courier New"/>
              </a:rPr>
              <a:t>DATE_CUR</a:t>
            </a:r>
            <a:r>
              <a:rPr dirty="0" sz="1250">
                <a:latin typeface="Times New Roman"/>
                <a:cs typeface="Times New Roman"/>
              </a:rPr>
              <a:t>. Pass a parameter </a:t>
            </a:r>
            <a:r>
              <a:rPr dirty="0" sz="1250" spc="-5">
                <a:latin typeface="Times New Roman"/>
                <a:cs typeface="Times New Roman"/>
              </a:rPr>
              <a:t>of  </a:t>
            </a:r>
            <a:r>
              <a:rPr dirty="0" sz="1250" spc="5">
                <a:latin typeface="Courier New"/>
                <a:cs typeface="Courier New"/>
              </a:rPr>
              <a:t>DATE </a:t>
            </a:r>
            <a:r>
              <a:rPr dirty="0" sz="1250">
                <a:latin typeface="Times New Roman"/>
                <a:cs typeface="Times New Roman"/>
              </a:rPr>
              <a:t>data type to the cursor and print the details of all the employees who </a:t>
            </a:r>
            <a:r>
              <a:rPr dirty="0" sz="1250" spc="-5">
                <a:latin typeface="Times New Roman"/>
                <a:cs typeface="Times New Roman"/>
              </a:rPr>
              <a:t>have  </a:t>
            </a:r>
            <a:r>
              <a:rPr dirty="0" sz="1250" spc="5">
                <a:latin typeface="Times New Roman"/>
                <a:cs typeface="Times New Roman"/>
              </a:rPr>
              <a:t>joined </a:t>
            </a:r>
            <a:r>
              <a:rPr dirty="0" sz="1250">
                <a:latin typeface="Times New Roman"/>
                <a:cs typeface="Times New Roman"/>
              </a:rPr>
              <a:t>after </a:t>
            </a:r>
            <a:r>
              <a:rPr dirty="0" sz="1250" spc="5">
                <a:latin typeface="Times New Roman"/>
                <a:cs typeface="Times New Roman"/>
              </a:rPr>
              <a:t>that </a:t>
            </a:r>
            <a:r>
              <a:rPr dirty="0" sz="1250">
                <a:latin typeface="Times New Roman"/>
                <a:cs typeface="Times New Roman"/>
              </a:rPr>
              <a:t>date.</a:t>
            </a:r>
            <a:endParaRPr sz="125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  <a:spcBef>
                <a:spcPts val="384"/>
              </a:spcBef>
            </a:pPr>
            <a:r>
              <a:rPr dirty="0" sz="1150" spc="-5">
                <a:latin typeface="Courier New"/>
                <a:cs typeface="Courier New"/>
              </a:rPr>
              <a:t>DEFINE P_HIREDATE </a:t>
            </a:r>
            <a:r>
              <a:rPr dirty="0" sz="1150">
                <a:latin typeface="Courier New"/>
                <a:cs typeface="Courier New"/>
              </a:rPr>
              <a:t>=</a:t>
            </a:r>
            <a:r>
              <a:rPr dirty="0" sz="1150" spc="1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08-MAR-00</a:t>
            </a:r>
            <a:endParaRPr sz="1150">
              <a:latin typeface="Courier New"/>
              <a:cs typeface="Courier New"/>
            </a:endParaRPr>
          </a:p>
          <a:p>
            <a:pPr marL="730885" marR="259079" indent="-200025">
              <a:lnSpc>
                <a:spcPct val="100000"/>
              </a:lnSpc>
              <a:spcBef>
                <a:spcPts val="430"/>
              </a:spcBef>
            </a:pPr>
            <a:r>
              <a:rPr dirty="0" sz="1250">
                <a:latin typeface="Times New Roman"/>
                <a:cs typeface="Times New Roman"/>
              </a:rPr>
              <a:t>b. Test the PL/SQL block for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hire </a:t>
            </a:r>
            <a:r>
              <a:rPr dirty="0" sz="1250" spc="-5">
                <a:latin typeface="Times New Roman"/>
                <a:cs typeface="Times New Roman"/>
              </a:rPr>
              <a:t>dates: </a:t>
            </a:r>
            <a:r>
              <a:rPr dirty="0" sz="1250" spc="5">
                <a:latin typeface="Courier New"/>
                <a:cs typeface="Courier New"/>
              </a:rPr>
              <a:t>08-MAR-00</a:t>
            </a: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>
                <a:latin typeface="Courier New"/>
                <a:cs typeface="Courier New"/>
              </a:rPr>
              <a:t>25-JUN-97</a:t>
            </a:r>
            <a:r>
              <a:rPr dirty="0" sz="1250" spc="5">
                <a:latin typeface="Times New Roman"/>
                <a:cs typeface="Times New Roman"/>
              </a:rPr>
              <a:t>,  </a:t>
            </a:r>
            <a:r>
              <a:rPr dirty="0" sz="1250" spc="5">
                <a:latin typeface="Courier New"/>
                <a:cs typeface="Courier New"/>
              </a:rPr>
              <a:t>28-SEP-98</a:t>
            </a:r>
            <a:r>
              <a:rPr dirty="0" sz="1250" spc="5">
                <a:latin typeface="Times New Roman"/>
                <a:cs typeface="Times New Roman"/>
              </a:rPr>
              <a:t>,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07-FEB-99</a:t>
            </a:r>
            <a:r>
              <a:rPr dirty="0" sz="1250" spc="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80" y="3093989"/>
            <a:ext cx="6079490" cy="1556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2095" marR="5080" indent="-240029">
              <a:lnSpc>
                <a:spcPct val="100400"/>
              </a:lnSpc>
              <a:spcBef>
                <a:spcPts val="105"/>
              </a:spcBef>
              <a:buAutoNum type="arabicPeriod" startAt="13"/>
              <a:tabLst>
                <a:tab pos="253365" algn="l"/>
              </a:tabLst>
            </a:pPr>
            <a:r>
              <a:rPr dirty="0" sz="1250">
                <a:latin typeface="Times New Roman"/>
                <a:cs typeface="Times New Roman"/>
              </a:rPr>
              <a:t>Execute the script </a:t>
            </a:r>
            <a:r>
              <a:rPr dirty="0" sz="1250" spc="5">
                <a:latin typeface="Courier New"/>
                <a:cs typeface="Courier New"/>
              </a:rPr>
              <a:t>lab_ap_09_a.sql </a:t>
            </a:r>
            <a:r>
              <a:rPr dirty="0" sz="1250">
                <a:latin typeface="Times New Roman"/>
                <a:cs typeface="Times New Roman"/>
              </a:rPr>
              <a:t>to re-create the </a:t>
            </a:r>
            <a:r>
              <a:rPr dirty="0" sz="1250" spc="5">
                <a:latin typeface="Courier New"/>
                <a:cs typeface="Courier New"/>
              </a:rPr>
              <a:t>emp </a:t>
            </a:r>
            <a:r>
              <a:rPr dirty="0" sz="1250">
                <a:latin typeface="Times New Roman"/>
                <a:cs typeface="Times New Roman"/>
              </a:rPr>
              <a:t>table. Create a PL/SQL  block to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promote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clerks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who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earn more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3,000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job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title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SR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CLERK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increase  their salaries by 10%. Use the </a:t>
            </a:r>
            <a:r>
              <a:rPr dirty="0" sz="1150" spc="-5">
                <a:latin typeface="Courier New"/>
                <a:cs typeface="Courier New"/>
              </a:rPr>
              <a:t>EMP</a:t>
            </a:r>
            <a:r>
              <a:rPr dirty="0" sz="1150" spc="-2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 for this practice. Verify the </a:t>
            </a:r>
            <a:r>
              <a:rPr dirty="0" sz="1250" spc="-5">
                <a:latin typeface="Times New Roman"/>
                <a:cs typeface="Times New Roman"/>
              </a:rPr>
              <a:t>results </a:t>
            </a:r>
            <a:r>
              <a:rPr dirty="0" sz="1250">
                <a:latin typeface="Times New Roman"/>
                <a:cs typeface="Times New Roman"/>
              </a:rPr>
              <a:t>by querying on  the </a:t>
            </a:r>
            <a:r>
              <a:rPr dirty="0" sz="1250" spc="5">
                <a:latin typeface="Courier New"/>
                <a:cs typeface="Courier New"/>
              </a:rPr>
              <a:t>emp</a:t>
            </a:r>
            <a:r>
              <a:rPr dirty="0" sz="1250" spc="-4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</a:t>
            </a:r>
            <a:endParaRPr sz="125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  <a:spcBef>
                <a:spcPts val="5"/>
              </a:spcBef>
            </a:pPr>
            <a:r>
              <a:rPr dirty="0" sz="1250" b="1">
                <a:latin typeface="Times New Roman"/>
                <a:cs typeface="Times New Roman"/>
              </a:rPr>
              <a:t>Hint:</a:t>
            </a:r>
            <a:r>
              <a:rPr dirty="0" sz="1250" spc="-1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 a cursor with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FOR UPDATE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CURRENT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OF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syntax.</a:t>
            </a:r>
            <a:endParaRPr sz="1250">
              <a:latin typeface="Times New Roman"/>
              <a:cs typeface="Times New Roman"/>
            </a:endParaRPr>
          </a:p>
          <a:p>
            <a:pPr marL="252729" marR="116205" indent="-252729">
              <a:lnSpc>
                <a:spcPct val="97800"/>
              </a:lnSpc>
              <a:spcBef>
                <a:spcPts val="114"/>
              </a:spcBef>
              <a:buAutoNum type="arabicPeriod" startAt="14"/>
              <a:tabLst>
                <a:tab pos="252729" algn="l"/>
                <a:tab pos="491490" algn="l"/>
              </a:tabLst>
            </a:pPr>
            <a:r>
              <a:rPr dirty="0" sz="1250">
                <a:latin typeface="Times New Roman"/>
                <a:cs typeface="Times New Roman"/>
              </a:rPr>
              <a:t>a.	For the exercise below, you will require a table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results. </a:t>
            </a:r>
            <a:r>
              <a:rPr dirty="0" sz="1250">
                <a:latin typeface="Times New Roman"/>
                <a:cs typeface="Times New Roman"/>
              </a:rPr>
              <a:t>You can create  the </a:t>
            </a:r>
            <a:r>
              <a:rPr dirty="0" sz="1250" spc="5">
                <a:latin typeface="Courier New"/>
                <a:cs typeface="Courier New"/>
              </a:rPr>
              <a:t>analysis </a:t>
            </a:r>
            <a:r>
              <a:rPr dirty="0" sz="1250">
                <a:latin typeface="Times New Roman"/>
                <a:cs typeface="Times New Roman"/>
              </a:rPr>
              <a:t>table </a:t>
            </a:r>
            <a:r>
              <a:rPr dirty="0" sz="1250" spc="-5">
                <a:latin typeface="Times New Roman"/>
                <a:cs typeface="Times New Roman"/>
              </a:rPr>
              <a:t>yourself </a:t>
            </a:r>
            <a:r>
              <a:rPr dirty="0" sz="1250">
                <a:latin typeface="Times New Roman"/>
                <a:cs typeface="Times New Roman"/>
              </a:rPr>
              <a:t>or run the </a:t>
            </a:r>
            <a:r>
              <a:rPr dirty="0" sz="1250" spc="5">
                <a:latin typeface="Courier New"/>
                <a:cs typeface="Courier New"/>
              </a:rPr>
              <a:t>lab_ap_14_a.sql </a:t>
            </a:r>
            <a:r>
              <a:rPr dirty="0" sz="1250">
                <a:latin typeface="Times New Roman"/>
                <a:cs typeface="Times New Roman"/>
              </a:rPr>
              <a:t>script </a:t>
            </a:r>
            <a:r>
              <a:rPr dirty="0" sz="1250" spc="5">
                <a:latin typeface="Times New Roman"/>
                <a:cs typeface="Times New Roman"/>
              </a:rPr>
              <a:t>that </a:t>
            </a:r>
            <a:r>
              <a:rPr dirty="0" sz="1250">
                <a:latin typeface="Times New Roman"/>
                <a:cs typeface="Times New Roman"/>
              </a:rPr>
              <a:t>creates 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table for you. Create a table called </a:t>
            </a:r>
            <a:r>
              <a:rPr dirty="0" sz="1250" spc="5">
                <a:latin typeface="Courier New"/>
                <a:cs typeface="Courier New"/>
              </a:rPr>
              <a:t>analysis</a:t>
            </a:r>
            <a:r>
              <a:rPr dirty="0" sz="1250" spc="-26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three columns: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850" y="6571612"/>
            <a:ext cx="5379720" cy="610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1460" marR="5080" indent="-239395">
              <a:lnSpc>
                <a:spcPct val="103000"/>
              </a:lnSpc>
              <a:spcBef>
                <a:spcPts val="65"/>
              </a:spcBef>
            </a:pPr>
            <a:r>
              <a:rPr dirty="0" sz="1250">
                <a:latin typeface="Times New Roman"/>
                <a:cs typeface="Times New Roman"/>
              </a:rPr>
              <a:t>b. Create a PL/SQL block to populate the </a:t>
            </a:r>
            <a:r>
              <a:rPr dirty="0" sz="1250" spc="5">
                <a:latin typeface="Courier New"/>
                <a:cs typeface="Courier New"/>
              </a:rPr>
              <a:t>analysis </a:t>
            </a:r>
            <a:r>
              <a:rPr dirty="0" sz="1250">
                <a:latin typeface="Times New Roman"/>
                <a:cs typeface="Times New Roman"/>
              </a:rPr>
              <a:t>table with the information  from the </a:t>
            </a:r>
            <a:r>
              <a:rPr dirty="0" sz="1250" spc="5">
                <a:latin typeface="Courier New"/>
                <a:cs typeface="Courier New"/>
              </a:rPr>
              <a:t>employees</a:t>
            </a:r>
            <a:r>
              <a:rPr dirty="0" sz="1250" spc="-42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 Use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substitution variable to </a:t>
            </a:r>
            <a:r>
              <a:rPr dirty="0" sz="1250" spc="-5">
                <a:latin typeface="Times New Roman"/>
                <a:cs typeface="Times New Roman"/>
              </a:rPr>
              <a:t>store an  </a:t>
            </a:r>
            <a:r>
              <a:rPr dirty="0" sz="1250">
                <a:latin typeface="Times New Roman"/>
                <a:cs typeface="Times New Roman"/>
              </a:rPr>
              <a:t>employee’s last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name.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794" y="4709540"/>
          <a:ext cx="556323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045"/>
                <a:gridCol w="1271270"/>
                <a:gridCol w="1454150"/>
                <a:gridCol w="1574800"/>
              </a:tblGrid>
              <a:tr h="252222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ENAME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>
                          <a:latin typeface="Courier New"/>
                          <a:cs typeface="Courier New"/>
                        </a:rPr>
                        <a:t>YEARS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SAL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Nulls/Unique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222">
                <a:tc>
                  <a:txBody>
                    <a:bodyPr/>
                    <a:lstStyle/>
                    <a:p>
                      <a:pPr marL="72390">
                        <a:lnSpc>
                          <a:spcPts val="137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222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VARCHAR2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840">
                <a:tc>
                  <a:txBody>
                    <a:bodyPr/>
                    <a:lstStyle/>
                    <a:p>
                      <a:pPr marL="72390">
                        <a:lnSpc>
                          <a:spcPts val="136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Length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>
                          <a:latin typeface="Courier New"/>
                          <a:cs typeface="Courier New"/>
                        </a:rPr>
                        <a:t>20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0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8,2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52872" y="2180950"/>
            <a:ext cx="3142248" cy="756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9300" y="9619605"/>
            <a:ext cx="562610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>
                <a:latin typeface="Garuda"/>
                <a:cs typeface="Garuda"/>
              </a:rPr>
              <a:t>co</a:t>
            </a:r>
            <a:r>
              <a:rPr dirty="0" baseline="-19323" sz="1725" spc="-337" b="1">
                <a:latin typeface="Arial"/>
                <a:cs typeface="Arial"/>
              </a:rPr>
              <a:t>r</a:t>
            </a:r>
            <a:r>
              <a:rPr dirty="0" sz="800" spc="-225">
                <a:latin typeface="Garuda"/>
                <a:cs typeface="Garuda"/>
              </a:rPr>
              <a:t>p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yr</a:t>
            </a:r>
            <a:r>
              <a:rPr dirty="0" baseline="-19323" sz="1725" spc="-337" b="1">
                <a:latin typeface="Arial"/>
                <a:cs typeface="Arial"/>
              </a:rPr>
              <a:t>c</a:t>
            </a:r>
            <a:r>
              <a:rPr dirty="0" sz="800" spc="-225">
                <a:latin typeface="Garuda"/>
                <a:cs typeface="Garuda"/>
              </a:rPr>
              <a:t>ig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h</a:t>
            </a:r>
            <a:r>
              <a:rPr dirty="0" baseline="-19323" sz="1725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t. 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-19323" sz="1725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ll 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W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P</a:t>
            </a:r>
            <a:r>
              <a:rPr dirty="0" baseline="-19323" sz="1725" spc="-352" b="1">
                <a:latin typeface="Arial"/>
                <a:cs typeface="Arial"/>
              </a:rPr>
              <a:t>b</a:t>
            </a:r>
            <a:r>
              <a:rPr dirty="0" sz="800" spc="-235">
                <a:latin typeface="Garuda"/>
                <a:cs typeface="Garuda"/>
              </a:rPr>
              <a:t>s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tu</a:t>
            </a:r>
            <a:r>
              <a:rPr dirty="0" baseline="-19323" sz="1725" spc="-352" b="1">
                <a:latin typeface="Arial"/>
                <a:cs typeface="Arial"/>
              </a:rPr>
              <a:t>s</a:t>
            </a:r>
            <a:r>
              <a:rPr dirty="0" sz="800" spc="-235">
                <a:latin typeface="Garuda"/>
                <a:cs typeface="Garuda"/>
              </a:rPr>
              <a:t>d</a:t>
            </a:r>
            <a:r>
              <a:rPr dirty="0" baseline="-19323" sz="1725" spc="-352" b="1">
                <a:latin typeface="Arial"/>
                <a:cs typeface="Arial"/>
              </a:rPr>
              <a:t>e</a:t>
            </a:r>
            <a:r>
              <a:rPr dirty="0" sz="800" spc="-235">
                <a:latin typeface="Garuda"/>
                <a:cs typeface="Garuda"/>
              </a:rPr>
              <a:t>en</a:t>
            </a:r>
            <a:r>
              <a:rPr dirty="0" baseline="-19323" sz="1725" spc="-352" b="1">
                <a:latin typeface="Arial"/>
                <a:cs typeface="Arial"/>
              </a:rPr>
              <a:t>1</a:t>
            </a:r>
            <a:r>
              <a:rPr dirty="0" sz="800" spc="-235">
                <a:latin typeface="Garuda"/>
                <a:cs typeface="Garuda"/>
              </a:rPr>
              <a:t>ts</a:t>
            </a:r>
            <a:r>
              <a:rPr dirty="0" baseline="-19323" sz="1725" spc="-352" b="1">
                <a:latin typeface="Arial"/>
                <a:cs typeface="Arial"/>
              </a:rPr>
              <a:t>0</a:t>
            </a:r>
            <a:r>
              <a:rPr dirty="0" sz="800" spc="-235">
                <a:latin typeface="Garuda"/>
                <a:cs typeface="Garuda"/>
              </a:rPr>
              <a:t>m</a:t>
            </a:r>
            <a:r>
              <a:rPr dirty="0" baseline="-19323" sz="1725" spc="-352" b="1" i="1">
                <a:latin typeface="Arial"/>
                <a:cs typeface="Arial"/>
              </a:rPr>
              <a:t>g</a:t>
            </a:r>
            <a:r>
              <a:rPr dirty="0" sz="800" spc="-235">
                <a:latin typeface="Garuda"/>
                <a:cs typeface="Garuda"/>
              </a:rPr>
              <a:t>us</a:t>
            </a:r>
            <a:r>
              <a:rPr dirty="0" baseline="-19323" sz="1725" spc="-352" b="1">
                <a:latin typeface="Arial"/>
                <a:cs typeface="Arial"/>
              </a:rPr>
              <a:t>:</a:t>
            </a:r>
            <a:r>
              <a:rPr dirty="0" sz="800" spc="-235">
                <a:latin typeface="Garuda"/>
                <a:cs typeface="Garuda"/>
              </a:rPr>
              <a:t>t 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>
                <a:latin typeface="Garuda"/>
                <a:cs typeface="Garuda"/>
              </a:rPr>
              <a:t>re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ce</a:t>
            </a:r>
            <a:r>
              <a:rPr dirty="0" baseline="-19323" sz="1725" spc="-359" b="1">
                <a:latin typeface="Arial"/>
                <a:cs typeface="Arial"/>
              </a:rPr>
              <a:t>/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>
                <a:latin typeface="Garuda"/>
                <a:cs typeface="Garuda"/>
              </a:rPr>
              <a:t>ve</a:t>
            </a:r>
            <a:r>
              <a:rPr dirty="0" baseline="-19323" sz="1725" spc="-359" b="1">
                <a:latin typeface="Arial"/>
                <a:cs typeface="Arial"/>
              </a:rPr>
              <a:t>Q</a:t>
            </a:r>
            <a:r>
              <a:rPr dirty="0" sz="800" spc="-240">
                <a:latin typeface="Garuda"/>
                <a:cs typeface="Garuda"/>
              </a:rPr>
              <a:t>an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eK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i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a</a:t>
            </a:r>
            <a:r>
              <a:rPr dirty="0" baseline="-19323" sz="1725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te</a:t>
            </a:r>
            <a:r>
              <a:rPr dirty="0" baseline="-19323" sz="1725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rm</a:t>
            </a:r>
            <a:r>
              <a:rPr dirty="0" baseline="-19323" sz="1725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ar</a:t>
            </a:r>
            <a:r>
              <a:rPr dirty="0" baseline="-19323" sz="1725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ke</a:t>
            </a:r>
            <a:r>
              <a:rPr dirty="0" baseline="-19323" sz="1725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d </a:t>
            </a:r>
            <a:r>
              <a:rPr dirty="0" baseline="-19323" sz="1725" spc="-270" b="1">
                <a:latin typeface="Arial"/>
                <a:cs typeface="Arial"/>
              </a:rPr>
              <a:t>t</a:t>
            </a:r>
            <a:r>
              <a:rPr dirty="0" sz="800" spc="-180">
                <a:latin typeface="Garuda"/>
                <a:cs typeface="Garuda"/>
              </a:rPr>
              <a:t>w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it</a:t>
            </a:r>
            <a:r>
              <a:rPr dirty="0" baseline="-19323" sz="1725" spc="-270" b="1">
                <a:latin typeface="Arial"/>
                <a:cs typeface="Arial"/>
              </a:rPr>
              <a:t>l</a:t>
            </a:r>
            <a:r>
              <a:rPr dirty="0" sz="800" spc="-180">
                <a:latin typeface="Garuda"/>
                <a:cs typeface="Garuda"/>
              </a:rPr>
              <a:t>h</a:t>
            </a:r>
            <a:r>
              <a:rPr dirty="0" baseline="-19323" sz="1725" spc="-270" b="1">
                <a:latin typeface="Arial"/>
                <a:cs typeface="Arial"/>
              </a:rPr>
              <a:t>s</a:t>
            </a:r>
            <a:r>
              <a:rPr dirty="0" sz="800" spc="-180">
                <a:latin typeface="Garuda"/>
                <a:cs typeface="Garuda"/>
              </a:rPr>
              <a:t>thei</a:t>
            </a:r>
            <a:r>
              <a:rPr dirty="0" baseline="-19323" sz="1725" spc="-270" b="1">
                <a:latin typeface="Arial"/>
                <a:cs typeface="Arial"/>
              </a:rPr>
              <a:t>A</a:t>
            </a:r>
            <a:r>
              <a:rPr dirty="0" sz="800" spc="-180">
                <a:latin typeface="Garuda"/>
                <a:cs typeface="Garuda"/>
              </a:rPr>
              <a:t>r </a:t>
            </a:r>
            <a:r>
              <a:rPr dirty="0" sz="800" spc="-225">
                <a:latin typeface="Garuda"/>
                <a:cs typeface="Garuda"/>
              </a:rPr>
              <a:t>n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>
                <a:latin typeface="Garuda"/>
                <a:cs typeface="Garuda"/>
              </a:rPr>
              <a:t>me</a:t>
            </a:r>
            <a:r>
              <a:rPr dirty="0" baseline="-19323" sz="1725" spc="-337" b="1">
                <a:latin typeface="Arial"/>
                <a:cs typeface="Arial"/>
              </a:rPr>
              <a:t>it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io</a:t>
            </a:r>
            <a:r>
              <a:rPr dirty="0" sz="800" spc="-225">
                <a:latin typeface="Garuda"/>
                <a:cs typeface="Garuda"/>
              </a:rPr>
              <a:t>nd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>
                <a:latin typeface="Garuda"/>
                <a:cs typeface="Garuda"/>
              </a:rPr>
              <a:t>e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-19323" sz="1725" spc="-337" b="1">
                <a:latin typeface="Arial"/>
                <a:cs typeface="Arial"/>
              </a:rPr>
              <a:t>l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-19323" sz="1725" spc="-337" b="1">
                <a:latin typeface="Arial"/>
                <a:cs typeface="Arial"/>
              </a:rPr>
              <a:t>P</a:t>
            </a:r>
            <a:r>
              <a:rPr dirty="0" sz="800" spc="-225">
                <a:latin typeface="Garuda"/>
                <a:cs typeface="Garuda"/>
              </a:rPr>
              <a:t>il. </a:t>
            </a:r>
            <a:r>
              <a:rPr dirty="0" baseline="-19323" sz="1725" spc="-352" b="1">
                <a:latin typeface="Arial"/>
                <a:cs typeface="Arial"/>
              </a:rPr>
              <a:t>r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>
                <a:latin typeface="Garuda"/>
                <a:cs typeface="Garuda"/>
              </a:rPr>
              <a:t>on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baseline="-19323" sz="1725" spc="-352" b="1">
                <a:latin typeface="Arial"/>
                <a:cs typeface="Arial"/>
              </a:rPr>
              <a:t>t</a:t>
            </a:r>
            <a:r>
              <a:rPr dirty="0" sz="800" spc="-235">
                <a:latin typeface="Garuda"/>
                <a:cs typeface="Garuda"/>
              </a:rPr>
              <a:t>a</a:t>
            </a:r>
            <a:r>
              <a:rPr dirty="0" baseline="-19323" sz="1725" spc="-352" b="1">
                <a:latin typeface="Arial"/>
                <a:cs typeface="Arial"/>
              </a:rPr>
              <a:t>i</a:t>
            </a:r>
            <a:r>
              <a:rPr dirty="0" sz="800" spc="-235">
                <a:latin typeface="Garuda"/>
                <a:cs typeface="Garuda"/>
              </a:rPr>
              <a:t>c</a:t>
            </a:r>
            <a:r>
              <a:rPr dirty="0" baseline="-19323" sz="1725" spc="-352" b="1">
                <a:latin typeface="Arial"/>
                <a:cs typeface="Arial"/>
              </a:rPr>
              <a:t>c</a:t>
            </a:r>
            <a:r>
              <a:rPr dirty="0" sz="800" spc="-235">
                <a:latin typeface="Garuda"/>
                <a:cs typeface="Garuda"/>
              </a:rPr>
              <a:t>t</a:t>
            </a:r>
            <a:r>
              <a:rPr dirty="0" sz="800" spc="-215">
                <a:latin typeface="Garuda"/>
                <a:cs typeface="Garuda"/>
              </a:rPr>
              <a:t> </a:t>
            </a:r>
            <a:r>
              <a:rPr dirty="0" baseline="-19323" sz="1725" b="1">
                <a:latin typeface="Arial"/>
                <a:cs typeface="Arial"/>
              </a:rPr>
              <a:t>es-</a:t>
            </a:r>
            <a:r>
              <a:rPr dirty="0" baseline="-19323" sz="1725" b="1">
                <a:latin typeface="Arial"/>
                <a:cs typeface="Arial"/>
              </a:rPr>
              <a:t>9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9300" y="9619605"/>
            <a:ext cx="564007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</a:t>
            </a:r>
            <a:r>
              <a:rPr dirty="0" sz="800" spc="-175">
                <a:latin typeface="Garuda"/>
                <a:cs typeface="Garuda"/>
              </a:rPr>
              <a:t>Oracle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co</a:t>
            </a:r>
            <a:r>
              <a:rPr dirty="0" baseline="-19323" sz="1725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rig</a:t>
            </a:r>
            <a:r>
              <a:rPr dirty="0" baseline="-19323" sz="1725" spc="-262" b="1">
                <a:latin typeface="Arial"/>
                <a:cs typeface="Arial"/>
              </a:rPr>
              <a:t>le</a:t>
            </a:r>
            <a:r>
              <a:rPr dirty="0" sz="800" spc="-175">
                <a:latin typeface="Garuda"/>
                <a:cs typeface="Garuda"/>
              </a:rPr>
              <a:t>ht.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Al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l </a:t>
            </a:r>
            <a:r>
              <a:rPr dirty="0" sz="800" spc="-250">
                <a:latin typeface="Garuda"/>
                <a:cs typeface="Garuda"/>
              </a:rPr>
              <a:t>W</a:t>
            </a:r>
            <a:r>
              <a:rPr dirty="0" baseline="-19323" sz="1725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-19323" sz="1725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-19323" sz="1725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st</a:t>
            </a:r>
            <a:r>
              <a:rPr dirty="0" baseline="-19323" sz="1725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ud</a:t>
            </a:r>
            <a:r>
              <a:rPr dirty="0" baseline="-19323" sz="1725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en</a:t>
            </a:r>
            <a:r>
              <a:rPr dirty="0" baseline="-19323" sz="1725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ts</a:t>
            </a:r>
            <a:r>
              <a:rPr dirty="0" baseline="-19323" sz="1725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-19323" sz="1725" spc="-375" b="1" i="1">
                <a:latin typeface="Arial"/>
                <a:cs typeface="Arial"/>
              </a:rPr>
              <a:t>g</a:t>
            </a:r>
            <a:r>
              <a:rPr dirty="0" sz="800" spc="-250">
                <a:latin typeface="Garuda"/>
                <a:cs typeface="Garuda"/>
              </a:rPr>
              <a:t>u</a:t>
            </a:r>
            <a:r>
              <a:rPr dirty="0" baseline="-19323" sz="1725" spc="-375" b="1">
                <a:latin typeface="Arial"/>
                <a:cs typeface="Arial"/>
              </a:rPr>
              <a:t>:</a:t>
            </a:r>
            <a:r>
              <a:rPr dirty="0" sz="800" spc="-250">
                <a:latin typeface="Garuda"/>
                <a:cs typeface="Garuda"/>
              </a:rPr>
              <a:t>s</a:t>
            </a:r>
            <a:r>
              <a:rPr dirty="0" baseline="-19323" sz="1725" spc="-375" b="1">
                <a:latin typeface="Arial"/>
                <a:cs typeface="Arial"/>
              </a:rPr>
              <a:t>P</a:t>
            </a:r>
            <a:r>
              <a:rPr dirty="0" sz="800" spc="-250">
                <a:latin typeface="Garuda"/>
                <a:cs typeface="Garuda"/>
              </a:rPr>
              <a:t>t 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iv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e </a:t>
            </a:r>
            <a:r>
              <a:rPr dirty="0" sz="800" spc="-240">
                <a:latin typeface="Garuda"/>
                <a:cs typeface="Garuda"/>
              </a:rPr>
              <a:t>a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>
                <a:latin typeface="Garuda"/>
                <a:cs typeface="Garuda"/>
              </a:rPr>
              <a:t>n e</a:t>
            </a:r>
            <a:r>
              <a:rPr dirty="0" baseline="-19323" sz="1725" spc="-359" b="1">
                <a:latin typeface="Arial"/>
                <a:cs typeface="Arial"/>
              </a:rPr>
              <a:t>F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-19323" sz="1725" spc="-359" b="1">
                <a:latin typeface="Arial"/>
                <a:cs typeface="Arial"/>
              </a:rPr>
              <a:t>u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-19323" sz="1725" spc="-375" b="1">
                <a:latin typeface="Arial"/>
                <a:cs typeface="Arial"/>
              </a:rPr>
              <a:t>n</a:t>
            </a:r>
            <a:r>
              <a:rPr dirty="0" sz="800" spc="-250">
                <a:latin typeface="Garuda"/>
                <a:cs typeface="Garuda"/>
              </a:rPr>
              <a:t>wa</a:t>
            </a:r>
            <a:r>
              <a:rPr dirty="0" baseline="-19323" sz="1725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te</a:t>
            </a:r>
            <a:r>
              <a:rPr dirty="0" baseline="-19323" sz="1725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rm</a:t>
            </a:r>
            <a:r>
              <a:rPr dirty="0" baseline="-19323" sz="1725" spc="-375" b="1">
                <a:latin typeface="Arial"/>
                <a:cs typeface="Arial"/>
              </a:rPr>
              <a:t>m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-19323" sz="1725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rk</a:t>
            </a:r>
            <a:r>
              <a:rPr dirty="0" baseline="-19323" sz="1725" spc="-375" b="1">
                <a:latin typeface="Arial"/>
                <a:cs typeface="Arial"/>
              </a:rPr>
              <a:t>n</a:t>
            </a:r>
            <a:r>
              <a:rPr dirty="0" sz="800" spc="-250">
                <a:latin typeface="Garuda"/>
                <a:cs typeface="Garuda"/>
              </a:rPr>
              <a:t>ed</a:t>
            </a:r>
            <a:r>
              <a:rPr dirty="0" baseline="-19323" sz="1725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w</a:t>
            </a:r>
            <a:r>
              <a:rPr dirty="0" baseline="-19323" sz="1725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it</a:t>
            </a:r>
            <a:r>
              <a:rPr dirty="0" baseline="-19323" sz="1725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h </a:t>
            </a:r>
            <a:r>
              <a:rPr dirty="0" sz="800" spc="-145">
                <a:latin typeface="Garuda"/>
                <a:cs typeface="Garuda"/>
              </a:rPr>
              <a:t>the</a:t>
            </a:r>
            <a:r>
              <a:rPr dirty="0" baseline="-19323" sz="1725" spc="-217" b="1">
                <a:latin typeface="Arial"/>
                <a:cs typeface="Arial"/>
              </a:rPr>
              <a:t>A</a:t>
            </a:r>
            <a:r>
              <a:rPr dirty="0" sz="800" spc="-145">
                <a:latin typeface="Garuda"/>
                <a:cs typeface="Garuda"/>
              </a:rPr>
              <a:t>ir </a:t>
            </a:r>
            <a:r>
              <a:rPr dirty="0" baseline="-19323" sz="1725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na</a:t>
            </a:r>
            <a:r>
              <a:rPr dirty="0" baseline="-19323" sz="1725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-19323" sz="1725" spc="-375" b="1">
                <a:latin typeface="Arial"/>
                <a:cs typeface="Arial"/>
              </a:rPr>
              <a:t>i</a:t>
            </a:r>
            <a:r>
              <a:rPr dirty="0" sz="800" spc="-250">
                <a:latin typeface="Garuda"/>
                <a:cs typeface="Garuda"/>
              </a:rPr>
              <a:t>e</a:t>
            </a:r>
            <a:r>
              <a:rPr dirty="0" baseline="-19323" sz="1725" spc="-375" b="1">
                <a:latin typeface="Arial"/>
                <a:cs typeface="Arial"/>
              </a:rPr>
              <a:t>ti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-19323" sz="1725" spc="-375" b="1">
                <a:latin typeface="Arial"/>
                <a:cs typeface="Arial"/>
              </a:rPr>
              <a:t>o</a:t>
            </a:r>
            <a:r>
              <a:rPr dirty="0" sz="800" spc="-250">
                <a:latin typeface="Garuda"/>
                <a:cs typeface="Garuda"/>
              </a:rPr>
              <a:t>n</a:t>
            </a:r>
            <a:r>
              <a:rPr dirty="0" baseline="-19323" sz="1725" spc="-375" b="1">
                <a:latin typeface="Arial"/>
                <a:cs typeface="Arial"/>
              </a:rPr>
              <a:t>n</a:t>
            </a:r>
            <a:r>
              <a:rPr dirty="0" sz="800" spc="-250">
                <a:latin typeface="Garuda"/>
                <a:cs typeface="Garuda"/>
              </a:rPr>
              <a:t>d </a:t>
            </a:r>
            <a:r>
              <a:rPr dirty="0" baseline="-19323" sz="1725" spc="-419" b="1">
                <a:latin typeface="Arial"/>
                <a:cs typeface="Arial"/>
              </a:rPr>
              <a:t>a</a:t>
            </a:r>
            <a:r>
              <a:rPr dirty="0" sz="800" spc="-280">
                <a:latin typeface="Garuda"/>
                <a:cs typeface="Garuda"/>
              </a:rPr>
              <a:t>em</a:t>
            </a:r>
            <a:r>
              <a:rPr dirty="0" baseline="-19323" sz="1725" spc="-419" b="1">
                <a:latin typeface="Arial"/>
                <a:cs typeface="Arial"/>
              </a:rPr>
              <a:t>l </a:t>
            </a:r>
            <a:r>
              <a:rPr dirty="0" sz="800" spc="-165">
                <a:latin typeface="Garuda"/>
                <a:cs typeface="Garuda"/>
              </a:rPr>
              <a:t>a</a:t>
            </a:r>
            <a:r>
              <a:rPr dirty="0" baseline="-19323" sz="1725" spc="-247" b="1">
                <a:latin typeface="Arial"/>
                <a:cs typeface="Arial"/>
              </a:rPr>
              <a:t>P</a:t>
            </a:r>
            <a:r>
              <a:rPr dirty="0" sz="800" spc="-165">
                <a:latin typeface="Garuda"/>
                <a:cs typeface="Garuda"/>
              </a:rPr>
              <a:t>il.</a:t>
            </a:r>
            <a:r>
              <a:rPr dirty="0" baseline="-19323" sz="1725" spc="-247" b="1">
                <a:latin typeface="Arial"/>
                <a:cs typeface="Arial"/>
              </a:rPr>
              <a:t>r</a:t>
            </a:r>
            <a:r>
              <a:rPr dirty="0" sz="800" spc="-165">
                <a:latin typeface="Garuda"/>
                <a:cs typeface="Garuda"/>
              </a:rPr>
              <a:t>C</a:t>
            </a:r>
            <a:r>
              <a:rPr dirty="0" baseline="-19323" sz="1725" spc="-247" b="1">
                <a:latin typeface="Arial"/>
                <a:cs typeface="Arial"/>
              </a:rPr>
              <a:t>a</a:t>
            </a:r>
            <a:r>
              <a:rPr dirty="0" sz="800" spc="-165">
                <a:latin typeface="Garuda"/>
                <a:cs typeface="Garuda"/>
              </a:rPr>
              <a:t>o</a:t>
            </a:r>
            <a:r>
              <a:rPr dirty="0" baseline="-19323" sz="1725" spc="-247" b="1">
                <a:latin typeface="Arial"/>
                <a:cs typeface="Arial"/>
              </a:rPr>
              <a:t>c</a:t>
            </a:r>
            <a:r>
              <a:rPr dirty="0" sz="800" spc="-165">
                <a:latin typeface="Garuda"/>
                <a:cs typeface="Garuda"/>
              </a:rPr>
              <a:t>n</a:t>
            </a:r>
            <a:r>
              <a:rPr dirty="0" baseline="-19323" sz="1725" spc="-247" b="1">
                <a:latin typeface="Arial"/>
                <a:cs typeface="Arial"/>
              </a:rPr>
              <a:t>t</a:t>
            </a:r>
            <a:r>
              <a:rPr dirty="0" sz="800" spc="-165">
                <a:latin typeface="Garuda"/>
                <a:cs typeface="Garuda"/>
              </a:rPr>
              <a:t>ta</a:t>
            </a:r>
            <a:r>
              <a:rPr dirty="0" baseline="-19323" sz="1725" spc="-247" b="1">
                <a:latin typeface="Arial"/>
                <a:cs typeface="Arial"/>
              </a:rPr>
              <a:t>ic</a:t>
            </a:r>
            <a:r>
              <a:rPr dirty="0" sz="800" spc="-165">
                <a:latin typeface="Garuda"/>
                <a:cs typeface="Garuda"/>
              </a:rPr>
              <a:t>ct</a:t>
            </a:r>
            <a:r>
              <a:rPr dirty="0" baseline="-19323" sz="1725" spc="-247" b="1">
                <a:latin typeface="Arial"/>
                <a:cs typeface="Arial"/>
              </a:rPr>
              <a:t>es-10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41497"/>
            <a:ext cx="6096000" cy="16357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50" b="1">
                <a:latin typeface="Arial"/>
                <a:cs typeface="Arial"/>
              </a:rPr>
              <a:t>Additional Practice 12, 13, and 14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(continued)</a:t>
            </a:r>
            <a:endParaRPr sz="1250">
              <a:latin typeface="Arial"/>
              <a:cs typeface="Arial"/>
            </a:endParaRPr>
          </a:p>
          <a:p>
            <a:pPr marL="730885" marR="5080" indent="-239395">
              <a:lnSpc>
                <a:spcPct val="101200"/>
              </a:lnSpc>
              <a:spcBef>
                <a:spcPts val="260"/>
              </a:spcBef>
              <a:tabLst>
                <a:tab pos="730885" algn="l"/>
              </a:tabLst>
            </a:pPr>
            <a:r>
              <a:rPr dirty="0" sz="1250">
                <a:latin typeface="Times New Roman"/>
                <a:cs typeface="Times New Roman"/>
              </a:rPr>
              <a:t>c.	Query the </a:t>
            </a:r>
            <a:r>
              <a:rPr dirty="0" sz="1250" spc="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 to find if the number of years that the employee has  been with the organization is greater </a:t>
            </a:r>
            <a:r>
              <a:rPr dirty="0" sz="1250" spc="5">
                <a:latin typeface="Times New Roman"/>
                <a:cs typeface="Times New Roman"/>
              </a:rPr>
              <a:t>than </a:t>
            </a:r>
            <a:r>
              <a:rPr dirty="0" sz="1250">
                <a:latin typeface="Times New Roman"/>
                <a:cs typeface="Times New Roman"/>
              </a:rPr>
              <a:t>five, and if the salary is less than </a:t>
            </a:r>
            <a:r>
              <a:rPr dirty="0" sz="1250" spc="-5">
                <a:latin typeface="Times New Roman"/>
                <a:cs typeface="Times New Roman"/>
              </a:rPr>
              <a:t>3,500,  </a:t>
            </a:r>
            <a:r>
              <a:rPr dirty="0" sz="1250">
                <a:latin typeface="Times New Roman"/>
                <a:cs typeface="Times New Roman"/>
              </a:rPr>
              <a:t>raise an exception. Handle the exception with an appropriate exception handler that  inserts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values into the </a:t>
            </a:r>
            <a:r>
              <a:rPr dirty="0" sz="1250" spc="5">
                <a:latin typeface="Courier New"/>
                <a:cs typeface="Courier New"/>
              </a:rPr>
              <a:t>analysis </a:t>
            </a:r>
            <a:r>
              <a:rPr dirty="0" sz="1250">
                <a:latin typeface="Times New Roman"/>
                <a:cs typeface="Times New Roman"/>
              </a:rPr>
              <a:t>table: employee last name,  number of years of </a:t>
            </a:r>
            <a:r>
              <a:rPr dirty="0" sz="1250" spc="-5">
                <a:latin typeface="Times New Roman"/>
                <a:cs typeface="Times New Roman"/>
              </a:rPr>
              <a:t>service, </a:t>
            </a:r>
            <a:r>
              <a:rPr dirty="0" sz="1250">
                <a:latin typeface="Times New Roman"/>
                <a:cs typeface="Times New Roman"/>
              </a:rPr>
              <a:t>and the current </a:t>
            </a:r>
            <a:r>
              <a:rPr dirty="0" sz="1250" spc="-5">
                <a:latin typeface="Times New Roman"/>
                <a:cs typeface="Times New Roman"/>
              </a:rPr>
              <a:t>salary. </a:t>
            </a:r>
            <a:r>
              <a:rPr dirty="0" sz="1250">
                <a:latin typeface="Times New Roman"/>
                <a:cs typeface="Times New Roman"/>
              </a:rPr>
              <a:t>Otherwise display </a:t>
            </a:r>
            <a:r>
              <a:rPr dirty="0" sz="1250" spc="5">
                <a:latin typeface="Courier New"/>
                <a:cs typeface="Courier New"/>
              </a:rPr>
              <a:t>Not due  </a:t>
            </a:r>
            <a:r>
              <a:rPr dirty="0" sz="1250" spc="85">
                <a:latin typeface="Courier New"/>
                <a:cs typeface="Courier New"/>
              </a:rPr>
              <a:t>fora </a:t>
            </a:r>
            <a:r>
              <a:rPr dirty="0" sz="1250" spc="5">
                <a:latin typeface="Courier New"/>
                <a:cs typeface="Courier New"/>
              </a:rPr>
              <a:t>raise </a:t>
            </a:r>
            <a:r>
              <a:rPr dirty="0" sz="1250">
                <a:latin typeface="Times New Roman"/>
                <a:cs typeface="Times New Roman"/>
              </a:rPr>
              <a:t>in the window. Verify the results by querying the </a:t>
            </a:r>
            <a:r>
              <a:rPr dirty="0" sz="1250" spc="5">
                <a:latin typeface="Courier New"/>
                <a:cs typeface="Courier New"/>
              </a:rPr>
              <a:t>analysis  </a:t>
            </a:r>
            <a:r>
              <a:rPr dirty="0" sz="1250">
                <a:latin typeface="Times New Roman"/>
                <a:cs typeface="Times New Roman"/>
              </a:rPr>
              <a:t>table. Use the following test cases to </a:t>
            </a:r>
            <a:r>
              <a:rPr dirty="0" sz="1250" spc="-5">
                <a:latin typeface="Times New Roman"/>
                <a:cs typeface="Times New Roman"/>
              </a:rPr>
              <a:t>test </a:t>
            </a:r>
            <a:r>
              <a:rPr dirty="0" sz="1250">
                <a:latin typeface="Times New Roman"/>
                <a:cs typeface="Times New Roman"/>
              </a:rPr>
              <a:t>the PL/SQL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block: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4652" y="2166747"/>
          <a:ext cx="4005579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780"/>
                <a:gridCol w="2198370"/>
              </a:tblGrid>
              <a:tr h="220599"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20">
                          <a:latin typeface="Courier New"/>
                          <a:cs typeface="Courier New"/>
                        </a:rPr>
                        <a:t>LAST_NAME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14">
                          <a:latin typeface="Courier New"/>
                          <a:cs typeface="Courier New"/>
                        </a:rPr>
                        <a:t>MESSAGE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462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Austin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946"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Nayer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74295">
                        <a:lnSpc>
                          <a:spcPts val="1070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Fripp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7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105">
                          <a:latin typeface="Courier New"/>
                          <a:cs typeface="Courier New"/>
                        </a:rPr>
                        <a:t>Khoo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5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3679" y="695960"/>
            <a:ext cx="1459230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Arial"/>
                <a:cs typeface="Arial"/>
              </a:rPr>
              <a:t>Additional  </a:t>
            </a:r>
            <a:r>
              <a:rPr dirty="0" sz="2300" b="1">
                <a:latin typeface="Arial"/>
                <a:cs typeface="Arial"/>
              </a:rPr>
              <a:t>Practice  Solutions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1421" y="579119"/>
            <a:ext cx="1537335" cy="0"/>
          </a:xfrm>
          <a:custGeom>
            <a:avLst/>
            <a:gdLst/>
            <a:ahLst/>
            <a:cxnLst/>
            <a:rect l="l" t="t" r="r" b="b"/>
            <a:pathLst>
              <a:path w="1537334" h="0">
                <a:moveTo>
                  <a:pt x="0" y="0"/>
                </a:moveTo>
                <a:lnTo>
                  <a:pt x="1536954" y="0"/>
                </a:lnTo>
              </a:path>
            </a:pathLst>
          </a:custGeom>
          <a:ln w="1295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8561" y="1824227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5" h="0">
                <a:moveTo>
                  <a:pt x="0" y="0"/>
                </a:moveTo>
                <a:lnTo>
                  <a:pt x="1559814" y="0"/>
                </a:lnTo>
              </a:path>
            </a:pathLst>
          </a:custGeom>
          <a:ln w="12954">
            <a:solidFill>
              <a:srgbClr val="40404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9173" y="665480"/>
            <a:ext cx="2252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Copyright © </a:t>
            </a:r>
            <a:r>
              <a:rPr dirty="0" sz="800" b="1">
                <a:solidFill>
                  <a:srgbClr val="404040"/>
                </a:solidFill>
                <a:latin typeface="Arial"/>
                <a:cs typeface="Arial"/>
              </a:rPr>
              <a:t>2006, </a:t>
            </a:r>
            <a:r>
              <a:rPr dirty="0" sz="800" b="1">
                <a:latin typeface="Arial"/>
                <a:cs typeface="Arial"/>
              </a:rPr>
              <a:t>Oracle. </a:t>
            </a:r>
            <a:r>
              <a:rPr dirty="0" sz="800" spc="-5" b="1">
                <a:latin typeface="Arial"/>
                <a:cs typeface="Arial"/>
              </a:rPr>
              <a:t>All rights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173" y="878104"/>
            <a:ext cx="541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D</a:t>
            </a:r>
            <a:r>
              <a:rPr dirty="0" sz="800" spc="-5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scl</a:t>
            </a:r>
            <a:r>
              <a:rPr dirty="0" sz="800" spc="-10" b="1">
                <a:latin typeface="Arial"/>
                <a:cs typeface="Arial"/>
              </a:rPr>
              <a:t>a</a:t>
            </a:r>
            <a:r>
              <a:rPr dirty="0" sz="800" b="1">
                <a:latin typeface="Arial"/>
                <a:cs typeface="Arial"/>
              </a:rPr>
              <a:t>im</a:t>
            </a:r>
            <a:r>
              <a:rPr dirty="0" sz="800" spc="-10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9173" y="1122752"/>
            <a:ext cx="3914140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contains </a:t>
            </a:r>
            <a:r>
              <a:rPr dirty="0" sz="800" spc="-5">
                <a:latin typeface="Arial"/>
                <a:cs typeface="Arial"/>
              </a:rPr>
              <a:t>proprietary </a:t>
            </a:r>
            <a:r>
              <a:rPr dirty="0" sz="800">
                <a:latin typeface="Arial"/>
                <a:cs typeface="Arial"/>
              </a:rPr>
              <a:t>information and is </a:t>
            </a:r>
            <a:r>
              <a:rPr dirty="0" sz="800" spc="-5">
                <a:latin typeface="Arial"/>
                <a:cs typeface="Arial"/>
              </a:rPr>
              <a:t>protected </a:t>
            </a:r>
            <a:r>
              <a:rPr dirty="0" sz="800">
                <a:latin typeface="Arial"/>
                <a:cs typeface="Arial"/>
              </a:rPr>
              <a:t>by copyright and  other intellectual </a:t>
            </a:r>
            <a:r>
              <a:rPr dirty="0" sz="800" spc="-5">
                <a:latin typeface="Arial"/>
                <a:cs typeface="Arial"/>
              </a:rPr>
              <a:t>property laws. </a:t>
            </a:r>
            <a:r>
              <a:rPr dirty="0" sz="800">
                <a:latin typeface="Arial"/>
                <a:cs typeface="Arial"/>
              </a:rPr>
              <a:t>You may copy and </a:t>
            </a:r>
            <a:r>
              <a:rPr dirty="0" sz="800" spc="-5">
                <a:latin typeface="Arial"/>
                <a:cs typeface="Arial"/>
              </a:rPr>
              <a:t>print </a:t>
            </a:r>
            <a:r>
              <a:rPr dirty="0" sz="800">
                <a:latin typeface="Arial"/>
                <a:cs typeface="Arial"/>
              </a:rPr>
              <a:t>this document solely for your  </a:t>
            </a:r>
            <a:r>
              <a:rPr dirty="0" sz="800" spc="-5">
                <a:latin typeface="Arial"/>
                <a:cs typeface="Arial"/>
              </a:rPr>
              <a:t>own </a:t>
            </a:r>
            <a:r>
              <a:rPr dirty="0" sz="800">
                <a:latin typeface="Arial"/>
                <a:cs typeface="Arial"/>
              </a:rPr>
              <a:t>use in an </a:t>
            </a:r>
            <a:r>
              <a:rPr dirty="0" sz="800" spc="-5">
                <a:latin typeface="Arial"/>
                <a:cs typeface="Arial"/>
              </a:rPr>
              <a:t>Oracle training </a:t>
            </a:r>
            <a:r>
              <a:rPr dirty="0" sz="800">
                <a:latin typeface="Arial"/>
                <a:cs typeface="Arial"/>
              </a:rPr>
              <a:t>course. The document may not be modified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altered in  any </a:t>
            </a:r>
            <a:r>
              <a:rPr dirty="0" sz="800" spc="-5">
                <a:latin typeface="Arial"/>
                <a:cs typeface="Arial"/>
              </a:rPr>
              <a:t>way. </a:t>
            </a:r>
            <a:r>
              <a:rPr dirty="0" sz="800">
                <a:latin typeface="Arial"/>
                <a:cs typeface="Arial"/>
              </a:rPr>
              <a:t>Except </a:t>
            </a:r>
            <a:r>
              <a:rPr dirty="0" sz="800" spc="-5">
                <a:latin typeface="Arial"/>
                <a:cs typeface="Arial"/>
              </a:rPr>
              <a:t>where </a:t>
            </a:r>
            <a:r>
              <a:rPr dirty="0" sz="800">
                <a:latin typeface="Arial"/>
                <a:cs typeface="Arial"/>
              </a:rPr>
              <a:t>your use constitutes "fair use" under copyright law, </a:t>
            </a:r>
            <a:r>
              <a:rPr dirty="0" sz="800" spc="-5">
                <a:latin typeface="Arial"/>
                <a:cs typeface="Arial"/>
              </a:rPr>
              <a:t>you </a:t>
            </a:r>
            <a:r>
              <a:rPr dirty="0" sz="800">
                <a:latin typeface="Arial"/>
                <a:cs typeface="Arial"/>
              </a:rPr>
              <a:t>may  not use, share, download, upload, copy, </a:t>
            </a:r>
            <a:r>
              <a:rPr dirty="0" sz="800" spc="-5">
                <a:latin typeface="Arial"/>
                <a:cs typeface="Arial"/>
              </a:rPr>
              <a:t>print, </a:t>
            </a:r>
            <a:r>
              <a:rPr dirty="0" sz="800">
                <a:latin typeface="Arial"/>
                <a:cs typeface="Arial"/>
              </a:rPr>
              <a:t>display, </a:t>
            </a:r>
            <a:r>
              <a:rPr dirty="0" sz="800" spc="-5">
                <a:latin typeface="Arial"/>
                <a:cs typeface="Arial"/>
              </a:rPr>
              <a:t>perform, </a:t>
            </a:r>
            <a:r>
              <a:rPr dirty="0" sz="800">
                <a:latin typeface="Arial"/>
                <a:cs typeface="Arial"/>
              </a:rPr>
              <a:t>reproduce, publish,  </a:t>
            </a:r>
            <a:r>
              <a:rPr dirty="0" sz="800" spc="-5">
                <a:latin typeface="Arial"/>
                <a:cs typeface="Arial"/>
              </a:rPr>
              <a:t>license, post, transmit, or </a:t>
            </a:r>
            <a:r>
              <a:rPr dirty="0" sz="800">
                <a:latin typeface="Arial"/>
                <a:cs typeface="Arial"/>
              </a:rPr>
              <a:t>distribute </a:t>
            </a: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in whole </a:t>
            </a:r>
            <a:r>
              <a:rPr dirty="0" sz="800" spc="-5">
                <a:latin typeface="Arial"/>
                <a:cs typeface="Arial"/>
              </a:rPr>
              <a:t>or in part without </a:t>
            </a:r>
            <a:r>
              <a:rPr dirty="0" sz="800">
                <a:latin typeface="Arial"/>
                <a:cs typeface="Arial"/>
              </a:rPr>
              <a:t>the  express authorization of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Oracle.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9173" y="2101045"/>
            <a:ext cx="390461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information contained in this document is </a:t>
            </a:r>
            <a:r>
              <a:rPr dirty="0" sz="800" spc="-5">
                <a:latin typeface="Arial"/>
                <a:cs typeface="Arial"/>
              </a:rPr>
              <a:t>subject </a:t>
            </a:r>
            <a:r>
              <a:rPr dirty="0" sz="800">
                <a:latin typeface="Arial"/>
                <a:cs typeface="Arial"/>
              </a:rPr>
              <a:t>to change </a:t>
            </a:r>
            <a:r>
              <a:rPr dirty="0" sz="800" spc="-5">
                <a:latin typeface="Arial"/>
                <a:cs typeface="Arial"/>
              </a:rPr>
              <a:t>without </a:t>
            </a:r>
            <a:r>
              <a:rPr dirty="0" sz="800">
                <a:latin typeface="Arial"/>
                <a:cs typeface="Arial"/>
              </a:rPr>
              <a:t>notice. </a:t>
            </a: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you  find any </a:t>
            </a:r>
            <a:r>
              <a:rPr dirty="0" sz="800" spc="-5">
                <a:latin typeface="Arial"/>
                <a:cs typeface="Arial"/>
              </a:rPr>
              <a:t>problems </a:t>
            </a:r>
            <a:r>
              <a:rPr dirty="0" sz="800">
                <a:latin typeface="Arial"/>
                <a:cs typeface="Arial"/>
              </a:rPr>
              <a:t>in the document, </a:t>
            </a:r>
            <a:r>
              <a:rPr dirty="0" sz="800" spc="-5">
                <a:latin typeface="Arial"/>
                <a:cs typeface="Arial"/>
              </a:rPr>
              <a:t>please </a:t>
            </a:r>
            <a:r>
              <a:rPr dirty="0" sz="800">
                <a:latin typeface="Arial"/>
                <a:cs typeface="Arial"/>
              </a:rPr>
              <a:t>report them in </a:t>
            </a:r>
            <a:r>
              <a:rPr dirty="0" sz="800" spc="-5">
                <a:latin typeface="Arial"/>
                <a:cs typeface="Arial"/>
              </a:rPr>
              <a:t>writing </a:t>
            </a:r>
            <a:r>
              <a:rPr dirty="0" sz="800">
                <a:latin typeface="Arial"/>
                <a:cs typeface="Arial"/>
              </a:rPr>
              <a:t>to: </a:t>
            </a:r>
            <a:r>
              <a:rPr dirty="0" sz="800" spc="-5">
                <a:latin typeface="Arial"/>
                <a:cs typeface="Arial"/>
              </a:rPr>
              <a:t>Oracle University,  </a:t>
            </a:r>
            <a:r>
              <a:rPr dirty="0" sz="800">
                <a:latin typeface="Arial"/>
                <a:cs typeface="Arial"/>
              </a:rPr>
              <a:t>500 </a:t>
            </a:r>
            <a:r>
              <a:rPr dirty="0" sz="800" spc="-5">
                <a:latin typeface="Arial"/>
                <a:cs typeface="Arial"/>
              </a:rPr>
              <a:t>Oracle Parkway, </a:t>
            </a:r>
            <a:r>
              <a:rPr dirty="0" sz="800">
                <a:latin typeface="Arial"/>
                <a:cs typeface="Arial"/>
              </a:rPr>
              <a:t>Redwood </a:t>
            </a:r>
            <a:r>
              <a:rPr dirty="0" sz="800" spc="-5">
                <a:latin typeface="Arial"/>
                <a:cs typeface="Arial"/>
              </a:rPr>
              <a:t>Shores, California </a:t>
            </a:r>
            <a:r>
              <a:rPr dirty="0" sz="800">
                <a:latin typeface="Arial"/>
                <a:cs typeface="Arial"/>
              </a:rPr>
              <a:t>94065 </a:t>
            </a:r>
            <a:r>
              <a:rPr dirty="0" sz="800" spc="-5">
                <a:latin typeface="Arial"/>
                <a:cs typeface="Arial"/>
              </a:rPr>
              <a:t>USA.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document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not  warranted </a:t>
            </a:r>
            <a:r>
              <a:rPr dirty="0" sz="800">
                <a:latin typeface="Arial"/>
                <a:cs typeface="Arial"/>
              </a:rPr>
              <a:t>to be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error-free.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173" y="2712162"/>
            <a:ext cx="1208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Restricted Rights</a:t>
            </a:r>
            <a:r>
              <a:rPr dirty="0" sz="800" spc="-3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173" y="2956000"/>
            <a:ext cx="3867150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this documentation is delivered to the United States Government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anyone using  the documentation on behalf of the </a:t>
            </a:r>
            <a:r>
              <a:rPr dirty="0" sz="800" spc="-5">
                <a:latin typeface="Arial"/>
                <a:cs typeface="Arial"/>
              </a:rPr>
              <a:t>United States </a:t>
            </a:r>
            <a:r>
              <a:rPr dirty="0" sz="800">
                <a:latin typeface="Arial"/>
                <a:cs typeface="Arial"/>
              </a:rPr>
              <a:t>Government, the </a:t>
            </a:r>
            <a:r>
              <a:rPr dirty="0" sz="800" spc="-5">
                <a:latin typeface="Arial"/>
                <a:cs typeface="Arial"/>
              </a:rPr>
              <a:t>following notice </a:t>
            </a:r>
            <a:r>
              <a:rPr dirty="0" sz="800">
                <a:latin typeface="Arial"/>
                <a:cs typeface="Arial"/>
              </a:rPr>
              <a:t>is  </a:t>
            </a:r>
            <a:r>
              <a:rPr dirty="0" sz="800" spc="-5">
                <a:latin typeface="Arial"/>
                <a:cs typeface="Arial"/>
              </a:rPr>
              <a:t>applicable: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9173" y="3445197"/>
            <a:ext cx="387286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U.S. GOVERNMENT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RIGHTS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The U.S. Government’s rights to use, </a:t>
            </a:r>
            <a:r>
              <a:rPr dirty="0" sz="800" spc="-5">
                <a:latin typeface="Arial"/>
                <a:cs typeface="Arial"/>
              </a:rPr>
              <a:t>modify, </a:t>
            </a:r>
            <a:r>
              <a:rPr dirty="0" sz="800">
                <a:latin typeface="Arial"/>
                <a:cs typeface="Arial"/>
              </a:rPr>
              <a:t>reproduce, release, perform, </a:t>
            </a:r>
            <a:r>
              <a:rPr dirty="0" sz="800" spc="-5">
                <a:latin typeface="Arial"/>
                <a:cs typeface="Arial"/>
              </a:rPr>
              <a:t>display, or  disclose </a:t>
            </a:r>
            <a:r>
              <a:rPr dirty="0" sz="800">
                <a:latin typeface="Arial"/>
                <a:cs typeface="Arial"/>
              </a:rPr>
              <a:t>these </a:t>
            </a:r>
            <a:r>
              <a:rPr dirty="0" sz="800" spc="-5">
                <a:latin typeface="Arial"/>
                <a:cs typeface="Arial"/>
              </a:rPr>
              <a:t>training </a:t>
            </a:r>
            <a:r>
              <a:rPr dirty="0" sz="800">
                <a:latin typeface="Arial"/>
                <a:cs typeface="Arial"/>
              </a:rPr>
              <a:t>materials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restricted by the </a:t>
            </a:r>
            <a:r>
              <a:rPr dirty="0" sz="800" spc="-5">
                <a:latin typeface="Arial"/>
                <a:cs typeface="Arial"/>
              </a:rPr>
              <a:t>terms of </a:t>
            </a:r>
            <a:r>
              <a:rPr dirty="0" sz="800">
                <a:latin typeface="Arial"/>
                <a:cs typeface="Arial"/>
              </a:rPr>
              <a:t>the applicable </a:t>
            </a:r>
            <a:r>
              <a:rPr dirty="0" sz="800" spc="-5">
                <a:latin typeface="Arial"/>
                <a:cs typeface="Arial"/>
              </a:rPr>
              <a:t>Oracle  license </a:t>
            </a:r>
            <a:r>
              <a:rPr dirty="0" sz="800">
                <a:latin typeface="Arial"/>
                <a:cs typeface="Arial"/>
              </a:rPr>
              <a:t>agreement and/or the applicable </a:t>
            </a:r>
            <a:r>
              <a:rPr dirty="0" sz="800" spc="-5">
                <a:latin typeface="Arial"/>
                <a:cs typeface="Arial"/>
              </a:rPr>
              <a:t>U.S. </a:t>
            </a:r>
            <a:r>
              <a:rPr dirty="0" sz="800">
                <a:latin typeface="Arial"/>
                <a:cs typeface="Arial"/>
              </a:rPr>
              <a:t>Government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contract.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9173" y="4056314"/>
            <a:ext cx="887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b="1">
                <a:latin typeface="Arial"/>
                <a:cs typeface="Arial"/>
              </a:rPr>
              <a:t>Trademark</a:t>
            </a:r>
            <a:r>
              <a:rPr dirty="0" sz="800" spc="-4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9173" y="4300963"/>
            <a:ext cx="3796029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Oracle, </a:t>
            </a:r>
            <a:r>
              <a:rPr dirty="0" sz="800">
                <a:latin typeface="Arial"/>
                <a:cs typeface="Arial"/>
              </a:rPr>
              <a:t>JD Edwards, PeopleSoft,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Siebel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registered trademarks </a:t>
            </a:r>
            <a:r>
              <a:rPr dirty="0" sz="800" spc="-5">
                <a:latin typeface="Arial"/>
                <a:cs typeface="Arial"/>
              </a:rPr>
              <a:t>of Oracle  Corporation and/or its affiliates. Other names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trademarks of their respective  owners.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661670"/>
            <a:ext cx="1425575" cy="455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Times New Roman"/>
                <a:cs typeface="Times New Roman"/>
              </a:rPr>
              <a:t>Authors</a:t>
            </a:r>
            <a:endParaRPr sz="1100">
              <a:latin typeface="Times New Roman"/>
              <a:cs typeface="Times New Roman"/>
            </a:endParaRPr>
          </a:p>
          <a:p>
            <a:pPr marL="12700" marR="510540">
              <a:lnSpc>
                <a:spcPct val="100000"/>
              </a:lnSpc>
              <a:spcBef>
                <a:spcPts val="720"/>
              </a:spcBef>
            </a:pPr>
            <a:r>
              <a:rPr dirty="0" sz="1000" spc="-5">
                <a:latin typeface="Times New Roman"/>
                <a:cs typeface="Times New Roman"/>
              </a:rPr>
              <a:t>Tulika Srivastava  Sunitha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Patel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525"/>
              </a:spcBef>
            </a:pPr>
            <a:r>
              <a:rPr dirty="0" sz="1100" spc="-5" b="1">
                <a:latin typeface="Times New Roman"/>
                <a:cs typeface="Times New Roman"/>
              </a:rPr>
              <a:t>Technical Contributors  and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Reviewers</a:t>
            </a:r>
            <a:endParaRPr sz="1100">
              <a:latin typeface="Times New Roman"/>
              <a:cs typeface="Times New Roman"/>
            </a:endParaRPr>
          </a:p>
          <a:p>
            <a:pPr marL="12700" marR="190500">
              <a:lnSpc>
                <a:spcPct val="100000"/>
              </a:lnSpc>
              <a:spcBef>
                <a:spcPts val="675"/>
              </a:spcBef>
            </a:pPr>
            <a:r>
              <a:rPr dirty="0" sz="1000" spc="-5">
                <a:latin typeface="Times New Roman"/>
                <a:cs typeface="Times New Roman"/>
              </a:rPr>
              <a:t>Chaitanya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Koratamaddi  </a:t>
            </a:r>
            <a:r>
              <a:rPr dirty="0" sz="1000" spc="-5">
                <a:latin typeface="Times New Roman"/>
                <a:cs typeface="Times New Roman"/>
              </a:rPr>
              <a:t>Christoph Burandt  </a:t>
            </a:r>
            <a:r>
              <a:rPr dirty="0" sz="1000">
                <a:latin typeface="Times New Roman"/>
                <a:cs typeface="Times New Roman"/>
              </a:rPr>
              <a:t>Zarko</a:t>
            </a:r>
            <a:r>
              <a:rPr dirty="0" sz="1000" spc="-5">
                <a:latin typeface="Times New Roman"/>
                <a:cs typeface="Times New Roman"/>
              </a:rPr>
              <a:t> Cesljas</a:t>
            </a:r>
            <a:endParaRPr sz="1000">
              <a:latin typeface="Times New Roman"/>
              <a:cs typeface="Times New Roman"/>
            </a:endParaRPr>
          </a:p>
          <a:p>
            <a:pPr marL="12700" marR="65786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Times New Roman"/>
                <a:cs typeface="Times New Roman"/>
              </a:rPr>
              <a:t>Dairy </a:t>
            </a:r>
            <a:r>
              <a:rPr dirty="0" sz="1000">
                <a:latin typeface="Times New Roman"/>
                <a:cs typeface="Times New Roman"/>
              </a:rPr>
              <a:t>Chan  Isabelle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Cornu</a:t>
            </a:r>
            <a:endParaRPr sz="1000">
              <a:latin typeface="Times New Roman"/>
              <a:cs typeface="Times New Roman"/>
            </a:endParaRPr>
          </a:p>
          <a:p>
            <a:pPr marL="12700" marR="299085">
              <a:lnSpc>
                <a:spcPts val="1200"/>
              </a:lnSpc>
            </a:pPr>
            <a:r>
              <a:rPr dirty="0" sz="1000" spc="-5">
                <a:latin typeface="Times New Roman"/>
                <a:cs typeface="Times New Roman"/>
              </a:rPr>
              <a:t>Kathryn Cunningham  Burt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Demchick</a:t>
            </a:r>
            <a:endParaRPr sz="1000">
              <a:latin typeface="Times New Roman"/>
              <a:cs typeface="Times New Roman"/>
            </a:endParaRPr>
          </a:p>
          <a:p>
            <a:pPr marL="12700" marR="601980">
              <a:lnSpc>
                <a:spcPts val="1200"/>
              </a:lnSpc>
            </a:pPr>
            <a:r>
              <a:rPr dirty="0" sz="1000" spc="-5">
                <a:latin typeface="Times New Roman"/>
                <a:cs typeface="Times New Roman"/>
              </a:rPr>
              <a:t>Joel Goodman  Jonathan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Grove  Jessie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Ho</a:t>
            </a:r>
            <a:endParaRPr sz="1000">
              <a:latin typeface="Times New Roman"/>
              <a:cs typeface="Times New Roman"/>
            </a:endParaRPr>
          </a:p>
          <a:p>
            <a:pPr marL="12700" marR="412115">
              <a:lnSpc>
                <a:spcPts val="1200"/>
              </a:lnSpc>
            </a:pPr>
            <a:r>
              <a:rPr dirty="0" sz="1000" spc="-5">
                <a:latin typeface="Times New Roman"/>
                <a:cs typeface="Times New Roman"/>
              </a:rPr>
              <a:t>Craig Hollister  Alison Holloway  Bryn </a:t>
            </a:r>
            <a:r>
              <a:rPr dirty="0" sz="1000">
                <a:latin typeface="Times New Roman"/>
                <a:cs typeface="Times New Roman"/>
              </a:rPr>
              <a:t>Llewellyn  </a:t>
            </a:r>
            <a:r>
              <a:rPr dirty="0" sz="1000" spc="-5">
                <a:latin typeface="Times New Roman"/>
                <a:cs typeface="Times New Roman"/>
              </a:rPr>
              <a:t>Malika Marghadi  </a:t>
            </a:r>
            <a:r>
              <a:rPr dirty="0" sz="1000">
                <a:latin typeface="Times New Roman"/>
                <a:cs typeface="Times New Roman"/>
              </a:rPr>
              <a:t>Hildegard Mayr  Nancy Greenberg  </a:t>
            </a:r>
            <a:r>
              <a:rPr dirty="0" sz="1000" spc="-5">
                <a:latin typeface="Times New Roman"/>
                <a:cs typeface="Times New Roman"/>
              </a:rPr>
              <a:t>Miyuki Osato  Nagavalli Pataballa  Srinivas Putrevu  Bryan Roberts  </a:t>
            </a:r>
            <a:r>
              <a:rPr dirty="0" sz="1000">
                <a:latin typeface="Times New Roman"/>
                <a:cs typeface="Times New Roman"/>
              </a:rPr>
              <a:t>Helen </a:t>
            </a:r>
            <a:r>
              <a:rPr dirty="0" sz="1000" spc="-5">
                <a:latin typeface="Times New Roman"/>
                <a:cs typeface="Times New Roman"/>
              </a:rPr>
              <a:t>Robertson  Grant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Spencer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dirty="0" sz="1000">
                <a:latin typeface="Times New Roman"/>
                <a:cs typeface="Times New Roman"/>
              </a:rPr>
              <a:t>Lex Van Der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Werff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100" y="5325871"/>
            <a:ext cx="1213485" cy="1838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Times New Roman"/>
                <a:cs typeface="Times New Roman"/>
              </a:rPr>
              <a:t>Editors</a:t>
            </a:r>
            <a:endParaRPr sz="1100">
              <a:latin typeface="Times New Roman"/>
              <a:cs typeface="Times New Roman"/>
            </a:endParaRPr>
          </a:p>
          <a:p>
            <a:pPr marL="12700" marR="425450">
              <a:lnSpc>
                <a:spcPct val="100000"/>
              </a:lnSpc>
              <a:spcBef>
                <a:spcPts val="720"/>
              </a:spcBef>
            </a:pPr>
            <a:r>
              <a:rPr dirty="0" sz="1000" spc="-5">
                <a:latin typeface="Times New Roman"/>
                <a:cs typeface="Times New Roman"/>
              </a:rPr>
              <a:t>Richard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Wallis  Arijit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Ghosh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Times New Roman"/>
                <a:cs typeface="Times New Roman"/>
              </a:rPr>
              <a:t>Graphic</a:t>
            </a:r>
            <a:r>
              <a:rPr dirty="0" sz="1100" spc="-10" b="1">
                <a:latin typeface="Times New Roman"/>
                <a:cs typeface="Times New Roman"/>
              </a:rPr>
              <a:t> Designer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00" spc="-5">
                <a:latin typeface="Times New Roman"/>
                <a:cs typeface="Times New Roman"/>
              </a:rPr>
              <a:t>Steve Elwood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Publishers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30"/>
              </a:spcBef>
            </a:pPr>
            <a:r>
              <a:rPr dirty="0" sz="1000" spc="-5">
                <a:latin typeface="Times New Roman"/>
                <a:cs typeface="Times New Roman"/>
              </a:rPr>
              <a:t>Nita </a:t>
            </a:r>
            <a:r>
              <a:rPr dirty="0" sz="1000" spc="-10">
                <a:latin typeface="Times New Roman"/>
                <a:cs typeface="Times New Roman"/>
              </a:rPr>
              <a:t>Brozowski  Srividya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Rameshkumar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2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84332"/>
            <a:ext cx="6111240" cy="173291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50" b="1">
                <a:latin typeface="Arial"/>
                <a:cs typeface="Arial"/>
              </a:rPr>
              <a:t>Additional Practice </a:t>
            </a:r>
            <a:r>
              <a:rPr dirty="0" sz="1250" spc="5" b="1">
                <a:latin typeface="Arial"/>
                <a:cs typeface="Arial"/>
              </a:rPr>
              <a:t>1 and </a:t>
            </a:r>
            <a:r>
              <a:rPr dirty="0" sz="1250" b="1">
                <a:latin typeface="Arial"/>
                <a:cs typeface="Arial"/>
              </a:rPr>
              <a:t>2:</a:t>
            </a:r>
            <a:r>
              <a:rPr dirty="0" sz="1250" spc="-15" b="1">
                <a:latin typeface="Arial"/>
                <a:cs typeface="Arial"/>
              </a:rPr>
              <a:t> </a:t>
            </a:r>
            <a:r>
              <a:rPr dirty="0" sz="1250" spc="5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491490" marR="5080" indent="-24066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92759" algn="l"/>
              </a:tabLst>
            </a:pPr>
            <a:r>
              <a:rPr dirty="0" sz="1250">
                <a:latin typeface="Times New Roman"/>
                <a:cs typeface="Times New Roman"/>
              </a:rPr>
              <a:t>Evaluate each of the following declarations. Determine which of </a:t>
            </a:r>
            <a:r>
              <a:rPr dirty="0" sz="1250" spc="5">
                <a:latin typeface="Times New Roman"/>
                <a:cs typeface="Times New Roman"/>
              </a:rPr>
              <a:t>them </a:t>
            </a:r>
            <a:r>
              <a:rPr dirty="0" sz="1250">
                <a:latin typeface="Times New Roman"/>
                <a:cs typeface="Times New Roman"/>
              </a:rPr>
              <a:t>are </a:t>
            </a:r>
            <a:r>
              <a:rPr dirty="0" sz="1250" i="1">
                <a:latin typeface="Times New Roman"/>
                <a:cs typeface="Times New Roman"/>
              </a:rPr>
              <a:t>not </a:t>
            </a:r>
            <a:r>
              <a:rPr dirty="0" sz="1250">
                <a:latin typeface="Times New Roman"/>
                <a:cs typeface="Times New Roman"/>
              </a:rPr>
              <a:t>legal </a:t>
            </a:r>
            <a:r>
              <a:rPr dirty="0" sz="1250" spc="-5">
                <a:latin typeface="Times New Roman"/>
                <a:cs typeface="Times New Roman"/>
              </a:rPr>
              <a:t>and  </a:t>
            </a:r>
            <a:r>
              <a:rPr dirty="0" sz="1250">
                <a:latin typeface="Times New Roman"/>
                <a:cs typeface="Times New Roman"/>
              </a:rPr>
              <a:t>explain </a:t>
            </a:r>
            <a:r>
              <a:rPr dirty="0" sz="1250" spc="-5">
                <a:latin typeface="Times New Roman"/>
                <a:cs typeface="Times New Roman"/>
              </a:rPr>
              <a:t>why.</a:t>
            </a:r>
            <a:endParaRPr sz="1250">
              <a:latin typeface="Times New Roman"/>
              <a:cs typeface="Times New Roman"/>
            </a:endParaRPr>
          </a:p>
          <a:p>
            <a:pPr lvl="1" marL="850900" indent="-240029">
              <a:lnSpc>
                <a:spcPct val="100000"/>
              </a:lnSpc>
              <a:spcBef>
                <a:spcPts val="315"/>
              </a:spcBef>
              <a:buFont typeface="Times New Roman"/>
              <a:buAutoNum type="alphaLcPeriod"/>
              <a:tabLst>
                <a:tab pos="850900" algn="l"/>
                <a:tab pos="851535" algn="l"/>
              </a:tabLst>
            </a:pP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1163320">
              <a:lnSpc>
                <a:spcPct val="100000"/>
              </a:lnSpc>
              <a:spcBef>
                <a:spcPts val="350"/>
              </a:spcBef>
              <a:tabLst>
                <a:tab pos="2407285" algn="l"/>
              </a:tabLst>
            </a:pPr>
            <a:r>
              <a:rPr dirty="0" sz="1250" spc="5">
                <a:latin typeface="Courier New"/>
                <a:cs typeface="Courier New"/>
              </a:rPr>
              <a:t>name,dept	VARCHAR2(14);</a:t>
            </a:r>
            <a:endParaRPr sz="1250">
              <a:latin typeface="Courier New"/>
              <a:cs typeface="Courier New"/>
            </a:endParaRPr>
          </a:p>
          <a:p>
            <a:pPr algn="ctr" marL="179070">
              <a:lnSpc>
                <a:spcPct val="100000"/>
              </a:lnSpc>
              <a:spcBef>
                <a:spcPts val="500"/>
              </a:spcBef>
            </a:pPr>
            <a:r>
              <a:rPr dirty="0" sz="1250" b="1">
                <a:latin typeface="Times New Roman"/>
                <a:cs typeface="Times New Roman"/>
              </a:rPr>
              <a:t>This is illegal because only one </a:t>
            </a:r>
            <a:r>
              <a:rPr dirty="0" sz="1250" spc="-5" b="1">
                <a:latin typeface="Times New Roman"/>
                <a:cs typeface="Times New Roman"/>
              </a:rPr>
              <a:t>identifier </a:t>
            </a:r>
            <a:r>
              <a:rPr dirty="0" sz="1250" b="1">
                <a:latin typeface="Times New Roman"/>
                <a:cs typeface="Times New Roman"/>
              </a:rPr>
              <a:t>per declaration is allowed.</a:t>
            </a:r>
            <a:endParaRPr sz="1250">
              <a:latin typeface="Times New Roman"/>
              <a:cs typeface="Times New Roman"/>
            </a:endParaRPr>
          </a:p>
          <a:p>
            <a:pPr lvl="1" marL="850265" indent="-239395">
              <a:lnSpc>
                <a:spcPct val="100000"/>
              </a:lnSpc>
              <a:spcBef>
                <a:spcPts val="305"/>
              </a:spcBef>
              <a:buFont typeface="Times New Roman"/>
              <a:buAutoNum type="alphaLcPeriod" startAt="2"/>
              <a:tabLst>
                <a:tab pos="850900" algn="l"/>
              </a:tabLst>
            </a:pP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28" y="2073343"/>
            <a:ext cx="1445895" cy="998219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595"/>
              </a:spcBef>
            </a:pPr>
            <a:r>
              <a:rPr dirty="0" sz="1250" spc="5">
                <a:latin typeface="Courier New"/>
                <a:cs typeface="Courier New"/>
              </a:rPr>
              <a:t>test</a:t>
            </a:r>
            <a:endParaRPr sz="1250">
              <a:latin typeface="Courier New"/>
              <a:cs typeface="Courier New"/>
            </a:endParaRPr>
          </a:p>
          <a:p>
            <a:pPr marL="251460">
              <a:lnSpc>
                <a:spcPct val="100000"/>
              </a:lnSpc>
              <a:spcBef>
                <a:spcPts val="500"/>
              </a:spcBef>
            </a:pPr>
            <a:r>
              <a:rPr dirty="0" sz="1250" b="1">
                <a:latin typeface="Times New Roman"/>
                <a:cs typeface="Times New Roman"/>
              </a:rPr>
              <a:t>This is</a:t>
            </a:r>
            <a:r>
              <a:rPr dirty="0" sz="1250" spc="-2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legal.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1460" algn="l"/>
              </a:tabLst>
            </a:pPr>
            <a:r>
              <a:rPr dirty="0" sz="1250">
                <a:latin typeface="Times New Roman"/>
                <a:cs typeface="Times New Roman"/>
              </a:rPr>
              <a:t>c.	</a:t>
            </a: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  <a:spcBef>
                <a:spcPts val="350"/>
              </a:spcBef>
            </a:pPr>
            <a:r>
              <a:rPr dirty="0" sz="1250" spc="5">
                <a:latin typeface="Courier New"/>
                <a:cs typeface="Courier New"/>
              </a:rPr>
              <a:t>MAXSALARY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821" y="2135111"/>
            <a:ext cx="9893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NUMBER(5);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7009" y="2853601"/>
            <a:ext cx="185928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NUMBER(7,2) =</a:t>
            </a:r>
            <a:r>
              <a:rPr dirty="0" sz="1250" spc="-5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5000;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903" y="3068508"/>
            <a:ext cx="6080125" cy="42208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611505">
              <a:lnSpc>
                <a:spcPct val="100000"/>
              </a:lnSpc>
              <a:spcBef>
                <a:spcPts val="409"/>
              </a:spcBef>
            </a:pPr>
            <a:r>
              <a:rPr dirty="0" sz="1250" b="1">
                <a:latin typeface="Times New Roman"/>
                <a:cs typeface="Times New Roman"/>
              </a:rPr>
              <a:t>This is illegal because the assignment operator is wrong. It </a:t>
            </a:r>
            <a:r>
              <a:rPr dirty="0" sz="1250" spc="-5" b="1">
                <a:latin typeface="Times New Roman"/>
                <a:cs typeface="Times New Roman"/>
              </a:rPr>
              <a:t>should </a:t>
            </a:r>
            <a:r>
              <a:rPr dirty="0" sz="1250" b="1">
                <a:latin typeface="Times New Roman"/>
                <a:cs typeface="Times New Roman"/>
              </a:rPr>
              <a:t>be</a:t>
            </a:r>
            <a:r>
              <a:rPr dirty="0" sz="1250" spc="-35" b="1">
                <a:latin typeface="Times New Roman"/>
                <a:cs typeface="Times New Roman"/>
              </a:rPr>
              <a:t> </a:t>
            </a:r>
            <a:r>
              <a:rPr dirty="0" sz="1250" spc="-5" b="1">
                <a:latin typeface="Times New Roman"/>
                <a:cs typeface="Times New Roman"/>
              </a:rPr>
              <a:t>:=.</a:t>
            </a:r>
            <a:endParaRPr sz="125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310"/>
              </a:spcBef>
            </a:pPr>
            <a:r>
              <a:rPr dirty="0" sz="1250">
                <a:latin typeface="Times New Roman"/>
                <a:cs typeface="Times New Roman"/>
              </a:rPr>
              <a:t>d.</a:t>
            </a:r>
            <a:r>
              <a:rPr dirty="0" sz="1250" spc="3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923925">
              <a:lnSpc>
                <a:spcPct val="100000"/>
              </a:lnSpc>
              <a:spcBef>
                <a:spcPts val="355"/>
              </a:spcBef>
              <a:tabLst>
                <a:tab pos="2646680" algn="l"/>
              </a:tabLst>
            </a:pPr>
            <a:r>
              <a:rPr dirty="0" sz="1250" spc="5">
                <a:latin typeface="Courier New"/>
                <a:cs typeface="Courier New"/>
              </a:rPr>
              <a:t>JOINDATE	BOOLEAN := SYSDATE;</a:t>
            </a:r>
            <a:endParaRPr sz="1250">
              <a:latin typeface="Courier New"/>
              <a:cs typeface="Courier New"/>
            </a:endParaRPr>
          </a:p>
          <a:p>
            <a:pPr marL="611505" marR="5080" indent="-635">
              <a:lnSpc>
                <a:spcPct val="100000"/>
              </a:lnSpc>
              <a:spcBef>
                <a:spcPts val="490"/>
              </a:spcBef>
            </a:pPr>
            <a:r>
              <a:rPr dirty="0" sz="1250" b="1">
                <a:latin typeface="Times New Roman"/>
                <a:cs typeface="Times New Roman"/>
              </a:rPr>
              <a:t>This is illegal because there is </a:t>
            </a:r>
            <a:r>
              <a:rPr dirty="0" sz="1250" spc="5" b="1">
                <a:latin typeface="Times New Roman"/>
                <a:cs typeface="Times New Roman"/>
              </a:rPr>
              <a:t>a </a:t>
            </a:r>
            <a:r>
              <a:rPr dirty="0" sz="1250" b="1">
                <a:latin typeface="Times New Roman"/>
                <a:cs typeface="Times New Roman"/>
              </a:rPr>
              <a:t>mismatch in the data </a:t>
            </a:r>
            <a:r>
              <a:rPr dirty="0" sz="1250" spc="-5" b="1">
                <a:latin typeface="Times New Roman"/>
                <a:cs typeface="Times New Roman"/>
              </a:rPr>
              <a:t>types. </a:t>
            </a:r>
            <a:r>
              <a:rPr dirty="0" sz="1250" spc="5" b="1">
                <a:latin typeface="Times New Roman"/>
                <a:cs typeface="Times New Roman"/>
              </a:rPr>
              <a:t>A </a:t>
            </a:r>
            <a:r>
              <a:rPr dirty="0" sz="1250" spc="-5" b="1">
                <a:latin typeface="Times New Roman"/>
                <a:cs typeface="Times New Roman"/>
              </a:rPr>
              <a:t>Boolean data type  cannot </a:t>
            </a:r>
            <a:r>
              <a:rPr dirty="0" sz="1250" b="1">
                <a:latin typeface="Times New Roman"/>
                <a:cs typeface="Times New Roman"/>
              </a:rPr>
              <a:t>be </a:t>
            </a:r>
            <a:r>
              <a:rPr dirty="0" sz="1250" spc="-5" b="1">
                <a:latin typeface="Times New Roman"/>
                <a:cs typeface="Times New Roman"/>
              </a:rPr>
              <a:t>assigned </a:t>
            </a:r>
            <a:r>
              <a:rPr dirty="0" sz="1250" spc="5" b="1">
                <a:latin typeface="Times New Roman"/>
                <a:cs typeface="Times New Roman"/>
              </a:rPr>
              <a:t>a </a:t>
            </a:r>
            <a:r>
              <a:rPr dirty="0" sz="1250" spc="-5" b="1">
                <a:latin typeface="Times New Roman"/>
                <a:cs typeface="Times New Roman"/>
              </a:rPr>
              <a:t>date </a:t>
            </a:r>
            <a:r>
              <a:rPr dirty="0" sz="1250" b="1">
                <a:latin typeface="Times New Roman"/>
                <a:cs typeface="Times New Roman"/>
              </a:rPr>
              <a:t>value. The data </a:t>
            </a:r>
            <a:r>
              <a:rPr dirty="0" sz="1250" spc="-5" b="1">
                <a:latin typeface="Times New Roman"/>
                <a:cs typeface="Times New Roman"/>
              </a:rPr>
              <a:t>type should be</a:t>
            </a:r>
            <a:r>
              <a:rPr dirty="0" sz="1250" spc="20" b="1">
                <a:latin typeface="Times New Roman"/>
                <a:cs typeface="Times New Roman"/>
              </a:rPr>
              <a:t> </a:t>
            </a:r>
            <a:r>
              <a:rPr dirty="0" sz="1250" spc="-5" b="1">
                <a:latin typeface="Times New Roman"/>
                <a:cs typeface="Times New Roman"/>
              </a:rPr>
              <a:t>date.</a:t>
            </a:r>
            <a:endParaRPr sz="1250">
              <a:latin typeface="Times New Roman"/>
              <a:cs typeface="Times New Roman"/>
            </a:endParaRPr>
          </a:p>
          <a:p>
            <a:pPr marL="252095" indent="-240029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252729" algn="l"/>
              </a:tabLst>
            </a:pPr>
            <a:r>
              <a:rPr dirty="0" sz="1250">
                <a:latin typeface="Times New Roman"/>
                <a:cs typeface="Times New Roman"/>
              </a:rPr>
              <a:t>In each of the </a:t>
            </a:r>
            <a:r>
              <a:rPr dirty="0" sz="1250" spc="-5">
                <a:latin typeface="Times New Roman"/>
                <a:cs typeface="Times New Roman"/>
              </a:rPr>
              <a:t>following assignments, </a:t>
            </a:r>
            <a:r>
              <a:rPr dirty="0" sz="1250">
                <a:latin typeface="Times New Roman"/>
                <a:cs typeface="Times New Roman"/>
              </a:rPr>
              <a:t>determine the data type of the resulting</a:t>
            </a:r>
            <a:r>
              <a:rPr dirty="0" sz="1250" spc="1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expression.</a:t>
            </a:r>
            <a:endParaRPr sz="1250">
              <a:latin typeface="Times New Roman"/>
              <a:cs typeface="Times New Roman"/>
            </a:endParaRPr>
          </a:p>
          <a:p>
            <a:pPr lvl="1" marL="611505" indent="-240029">
              <a:lnSpc>
                <a:spcPct val="100000"/>
              </a:lnSpc>
              <a:spcBef>
                <a:spcPts val="315"/>
              </a:spcBef>
              <a:buFont typeface="Times New Roman"/>
              <a:buAutoNum type="alphaLcPeriod"/>
              <a:tabLst>
                <a:tab pos="611505" algn="l"/>
                <a:tab pos="612140" algn="l"/>
              </a:tabLst>
            </a:pPr>
            <a:r>
              <a:rPr dirty="0" sz="1250" spc="5">
                <a:latin typeface="Courier New"/>
                <a:cs typeface="Courier New"/>
              </a:rPr>
              <a:t>email := firstname ||</a:t>
            </a:r>
            <a:r>
              <a:rPr dirty="0" sz="1250" spc="2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to_char(empno);</a:t>
            </a:r>
            <a:endParaRPr sz="125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459"/>
              </a:spcBef>
            </a:pPr>
            <a:r>
              <a:rPr dirty="0" sz="1250" b="1">
                <a:latin typeface="Times New Roman"/>
                <a:cs typeface="Times New Roman"/>
              </a:rPr>
              <a:t>Character</a:t>
            </a:r>
            <a:r>
              <a:rPr dirty="0" sz="1250" spc="-5" b="1">
                <a:latin typeface="Times New Roman"/>
                <a:cs typeface="Times New Roman"/>
              </a:rPr>
              <a:t> string</a:t>
            </a:r>
            <a:endParaRPr sz="1250">
              <a:latin typeface="Times New Roman"/>
              <a:cs typeface="Times New Roman"/>
            </a:endParaRPr>
          </a:p>
          <a:p>
            <a:pPr lvl="1" marL="611505" indent="-240029">
              <a:lnSpc>
                <a:spcPct val="100000"/>
              </a:lnSpc>
              <a:spcBef>
                <a:spcPts val="305"/>
              </a:spcBef>
              <a:buFont typeface="Times New Roman"/>
              <a:buAutoNum type="alphaLcPeriod" startAt="2"/>
              <a:tabLst>
                <a:tab pos="612140" algn="l"/>
              </a:tabLst>
            </a:pPr>
            <a:r>
              <a:rPr dirty="0" sz="1250" spc="5">
                <a:latin typeface="Courier New"/>
                <a:cs typeface="Courier New"/>
              </a:rPr>
              <a:t>confirm := to_date('20-JAN-1999', 'DD-MON-YYYY');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90"/>
              </a:spcBef>
            </a:pPr>
            <a:r>
              <a:rPr dirty="0" sz="1250" spc="5" b="1">
                <a:latin typeface="Courier New"/>
                <a:cs typeface="Courier New"/>
              </a:rPr>
              <a:t>Date</a:t>
            </a:r>
            <a:endParaRPr sz="125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385"/>
              </a:spcBef>
              <a:tabLst>
                <a:tab pos="610870" algn="l"/>
              </a:tabLst>
            </a:pPr>
            <a:r>
              <a:rPr dirty="0" sz="1250">
                <a:latin typeface="Times New Roman"/>
                <a:cs typeface="Times New Roman"/>
              </a:rPr>
              <a:t>c.	</a:t>
            </a:r>
            <a:r>
              <a:rPr dirty="0" sz="1250" spc="5">
                <a:latin typeface="Courier New"/>
                <a:cs typeface="Courier New"/>
              </a:rPr>
              <a:t>sal </a:t>
            </a:r>
            <a:r>
              <a:rPr dirty="0" sz="1250">
                <a:latin typeface="Courier New"/>
                <a:cs typeface="Courier New"/>
              </a:rPr>
              <a:t>:= </a:t>
            </a:r>
            <a:r>
              <a:rPr dirty="0" sz="1250" spc="5">
                <a:latin typeface="Courier New"/>
                <a:cs typeface="Courier New"/>
              </a:rPr>
              <a:t>(1000*12) +</a:t>
            </a:r>
            <a:r>
              <a:rPr dirty="0" sz="1250" spc="2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500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Number</a:t>
            </a:r>
            <a:endParaRPr sz="1250">
              <a:latin typeface="Courier New"/>
              <a:cs typeface="Courier New"/>
            </a:endParaRPr>
          </a:p>
          <a:p>
            <a:pPr marL="610870" indent="-239395">
              <a:lnSpc>
                <a:spcPct val="100000"/>
              </a:lnSpc>
              <a:spcBef>
                <a:spcPts val="384"/>
              </a:spcBef>
              <a:buFont typeface="Times New Roman"/>
              <a:buAutoNum type="alphaLcPeriod" startAt="4"/>
              <a:tabLst>
                <a:tab pos="611505" algn="l"/>
              </a:tabLst>
            </a:pPr>
            <a:r>
              <a:rPr dirty="0" sz="1250" spc="5">
                <a:latin typeface="Courier New"/>
                <a:cs typeface="Courier New"/>
              </a:rPr>
              <a:t>test :=</a:t>
            </a:r>
            <a:r>
              <a:rPr dirty="0" sz="1250" spc="1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FALSE;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90"/>
              </a:spcBef>
            </a:pPr>
            <a:r>
              <a:rPr dirty="0" sz="1250" spc="5" b="1">
                <a:latin typeface="Courier New"/>
                <a:cs typeface="Courier New"/>
              </a:rPr>
              <a:t>Boolean</a:t>
            </a:r>
            <a:endParaRPr sz="1250">
              <a:latin typeface="Courier New"/>
              <a:cs typeface="Courier New"/>
            </a:endParaRPr>
          </a:p>
          <a:p>
            <a:pPr marL="610870" indent="-239395">
              <a:lnSpc>
                <a:spcPct val="100000"/>
              </a:lnSpc>
              <a:spcBef>
                <a:spcPts val="380"/>
              </a:spcBef>
              <a:buFont typeface="Times New Roman"/>
              <a:buAutoNum type="alphaLcPeriod" startAt="5"/>
              <a:tabLst>
                <a:tab pos="610870" algn="l"/>
                <a:tab pos="611505" algn="l"/>
              </a:tabLst>
            </a:pPr>
            <a:r>
              <a:rPr dirty="0" sz="1250" spc="5">
                <a:latin typeface="Courier New"/>
                <a:cs typeface="Courier New"/>
              </a:rPr>
              <a:t>temp := temp1 &lt; (temp2/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3);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Boolean</a:t>
            </a:r>
            <a:endParaRPr sz="1250">
              <a:latin typeface="Courier New"/>
              <a:cs typeface="Courier New"/>
            </a:endParaRPr>
          </a:p>
          <a:p>
            <a:pPr marL="610870" indent="-239395">
              <a:lnSpc>
                <a:spcPct val="100000"/>
              </a:lnSpc>
              <a:spcBef>
                <a:spcPts val="390"/>
              </a:spcBef>
              <a:buFont typeface="Times New Roman"/>
              <a:buAutoNum type="alphaLcPeriod" startAt="6"/>
              <a:tabLst>
                <a:tab pos="610870" algn="l"/>
                <a:tab pos="611505" algn="l"/>
              </a:tabLst>
            </a:pPr>
            <a:r>
              <a:rPr dirty="0" sz="1250" spc="5">
                <a:latin typeface="Courier New"/>
                <a:cs typeface="Courier New"/>
              </a:rPr>
              <a:t>var :=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sysdate;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Date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3" y="474218"/>
            <a:ext cx="243522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Arial"/>
                <a:cs typeface="Arial"/>
              </a:rPr>
              <a:t>Additional Practice 3:</a:t>
            </a:r>
            <a:r>
              <a:rPr dirty="0" sz="1250" spc="-5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707527"/>
            <a:ext cx="1488440" cy="7359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250">
                <a:latin typeface="Times New Roman"/>
                <a:cs typeface="Times New Roman"/>
              </a:rPr>
              <a:t>3.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702945" marR="5080">
              <a:lnSpc>
                <a:spcPts val="1880"/>
              </a:lnSpc>
              <a:spcBef>
                <a:spcPts val="100"/>
              </a:spcBef>
            </a:pPr>
            <a:r>
              <a:rPr dirty="0" sz="1250" spc="5">
                <a:latin typeface="Courier New"/>
                <a:cs typeface="Courier New"/>
              </a:rPr>
              <a:t>custid 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3170" y="939076"/>
            <a:ext cx="3919854" cy="5041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250" spc="5">
                <a:latin typeface="Courier New"/>
                <a:cs typeface="Courier New"/>
              </a:rPr>
              <a:t>NUMBER(4) := 1600;</a:t>
            </a:r>
            <a:endParaRPr sz="125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VARCHAR2(300) := 'Women Sports</a:t>
            </a:r>
            <a:r>
              <a:rPr dirty="0" sz="1250" spc="-5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Club';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537" y="1418336"/>
            <a:ext cx="1415415" cy="98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4180">
              <a:lnSpc>
                <a:spcPct val="1256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new_custid  </a:t>
            </a:r>
            <a:r>
              <a:rPr dirty="0" sz="1250" spc="5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390"/>
              </a:spcBef>
            </a:pPr>
            <a:r>
              <a:rPr dirty="0" sz="1250" spc="5">
                <a:latin typeface="Courier New"/>
                <a:cs typeface="Courier New"/>
              </a:rPr>
              <a:t>custid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3318" y="1465542"/>
            <a:ext cx="1666239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NUMBER(3) :=</a:t>
            </a:r>
            <a:r>
              <a:rPr dirty="0" sz="1250" spc="-6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500;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5962" y="2184031"/>
            <a:ext cx="147320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NUMBER(4) :=</a:t>
            </a:r>
            <a:r>
              <a:rPr dirty="0" sz="1250" spc="-6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825" y="2376056"/>
            <a:ext cx="99060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custname  </a:t>
            </a:r>
            <a:r>
              <a:rPr dirty="0" sz="1250" spc="5">
                <a:latin typeface="Courier New"/>
                <a:cs typeface="Courier New"/>
              </a:rPr>
              <a:t>new_custid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9810" y="2376056"/>
            <a:ext cx="3884929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marR="5080" indent="-193040">
              <a:lnSpc>
                <a:spcPct val="1256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VARCHAR2(300) := 'Shape up Sports Club';  NUMBER(3) := 300;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8537" y="2853714"/>
            <a:ext cx="4946650" cy="744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6080">
              <a:lnSpc>
                <a:spcPct val="126000"/>
              </a:lnSpc>
              <a:spcBef>
                <a:spcPts val="95"/>
              </a:spcBef>
            </a:pPr>
            <a:r>
              <a:rPr dirty="0" sz="1250" spc="5">
                <a:latin typeface="Courier New"/>
                <a:cs typeface="Courier New"/>
              </a:rPr>
              <a:t>new_custname VARCHAR2(300) := 'Jansports Club';  BEGIN</a:t>
            </a:r>
            <a:endParaRPr sz="125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385"/>
              </a:spcBef>
            </a:pPr>
            <a:r>
              <a:rPr dirty="0" sz="1250" spc="5">
                <a:latin typeface="Courier New"/>
                <a:cs typeface="Courier New"/>
              </a:rPr>
              <a:t>custid :=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new_custid;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537" y="3620211"/>
            <a:ext cx="4754245" cy="935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8780">
              <a:lnSpc>
                <a:spcPct val="100000"/>
              </a:lnSpc>
              <a:spcBef>
                <a:spcPts val="110"/>
              </a:spcBef>
              <a:tabLst>
                <a:tab pos="3486785" algn="l"/>
              </a:tabLst>
            </a:pPr>
            <a:r>
              <a:rPr dirty="0" sz="1250" spc="5">
                <a:latin typeface="Courier New"/>
                <a:cs typeface="Courier New"/>
              </a:rPr>
              <a:t>custname := </a:t>
            </a:r>
            <a:r>
              <a:rPr dirty="0" sz="1250">
                <a:latin typeface="Courier New"/>
                <a:cs typeface="Courier New"/>
              </a:rPr>
              <a:t>custname </a:t>
            </a:r>
            <a:r>
              <a:rPr dirty="0" sz="1250" spc="5">
                <a:latin typeface="Courier New"/>
                <a:cs typeface="Courier New"/>
              </a:rPr>
              <a:t>|| '</a:t>
            </a:r>
            <a:r>
              <a:rPr dirty="0" sz="1250" spc="7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'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||	new_custname;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50" spc="5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384"/>
              </a:spcBef>
            </a:pPr>
            <a:r>
              <a:rPr dirty="0" sz="1250" spc="5">
                <a:latin typeface="Courier New"/>
                <a:cs typeface="Courier New"/>
              </a:rPr>
              <a:t>custid := (custid *12) /</a:t>
            </a:r>
            <a:r>
              <a:rPr dirty="0" sz="1250" spc="1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10;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8537" y="4817960"/>
            <a:ext cx="41211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88" y="4996222"/>
            <a:ext cx="5998845" cy="38284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822325">
              <a:lnSpc>
                <a:spcPct val="100000"/>
              </a:lnSpc>
              <a:spcBef>
                <a:spcPts val="590"/>
              </a:spcBef>
            </a:pPr>
            <a:r>
              <a:rPr dirty="0" sz="1250" spc="5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  <a:spcBef>
                <a:spcPts val="480"/>
              </a:spcBef>
            </a:pPr>
            <a:r>
              <a:rPr dirty="0" sz="1250">
                <a:latin typeface="Times New Roman"/>
                <a:cs typeface="Times New Roman"/>
              </a:rPr>
              <a:t>Evaluate the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given above and determine the data type and value of each of the  following variables, </a:t>
            </a:r>
            <a:r>
              <a:rPr dirty="0" sz="1250" spc="-5">
                <a:latin typeface="Times New Roman"/>
                <a:cs typeface="Times New Roman"/>
              </a:rPr>
              <a:t>according </a:t>
            </a:r>
            <a:r>
              <a:rPr dirty="0" sz="1250">
                <a:latin typeface="Times New Roman"/>
                <a:cs typeface="Times New Roman"/>
              </a:rPr>
              <a:t>to the </a:t>
            </a:r>
            <a:r>
              <a:rPr dirty="0" sz="1250" spc="-5">
                <a:latin typeface="Times New Roman"/>
                <a:cs typeface="Times New Roman"/>
              </a:rPr>
              <a:t>rules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scoping:</a:t>
            </a:r>
            <a:endParaRPr sz="1250">
              <a:latin typeface="Times New Roman"/>
              <a:cs typeface="Times New Roman"/>
            </a:endParaRPr>
          </a:p>
          <a:p>
            <a:pPr marL="238760" marR="2315210" indent="-238760">
              <a:lnSpc>
                <a:spcPct val="100000"/>
              </a:lnSpc>
              <a:spcBef>
                <a:spcPts val="680"/>
              </a:spcBef>
              <a:buAutoNum type="alphaLcPeriod"/>
              <a:tabLst>
                <a:tab pos="238760" algn="l"/>
                <a:tab pos="731520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CUSTID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algn="ctr" marR="2261235">
              <a:lnSpc>
                <a:spcPct val="100000"/>
              </a:lnSpc>
              <a:spcBef>
                <a:spcPts val="385"/>
              </a:spcBef>
            </a:pPr>
            <a:r>
              <a:rPr dirty="0" sz="1250" b="1">
                <a:latin typeface="Times New Roman"/>
                <a:cs typeface="Times New Roman"/>
              </a:rPr>
              <a:t>300, and the data type is</a:t>
            </a:r>
            <a:r>
              <a:rPr dirty="0" sz="1250" spc="-25" b="1">
                <a:latin typeface="Times New Roman"/>
                <a:cs typeface="Times New Roman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</a:t>
            </a:r>
            <a:endParaRPr sz="1250">
              <a:latin typeface="Courier New"/>
              <a:cs typeface="Courier New"/>
            </a:endParaRPr>
          </a:p>
          <a:p>
            <a:pPr marL="730885" indent="-240029">
              <a:lnSpc>
                <a:spcPct val="100000"/>
              </a:lnSpc>
              <a:spcBef>
                <a:spcPts val="390"/>
              </a:spcBef>
              <a:buAutoNum type="alphaLcPeriod" startAt="2"/>
              <a:tabLst>
                <a:tab pos="731520" algn="l"/>
              </a:tabLst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value of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</a:t>
            </a:r>
            <a:r>
              <a:rPr dirty="0" sz="1250" spc="-5">
                <a:latin typeface="Times New Roman"/>
                <a:cs typeface="Times New Roman"/>
              </a:rPr>
              <a:t>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380"/>
              </a:spcBef>
            </a:pPr>
            <a:r>
              <a:rPr dirty="0" sz="1250" b="1">
                <a:latin typeface="Times New Roman"/>
                <a:cs typeface="Times New Roman"/>
              </a:rPr>
              <a:t>Shape up Sports Club Jansports Club, and the data type is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VARCHAR2</a:t>
            </a:r>
            <a:endParaRPr sz="1250">
              <a:latin typeface="Courier New"/>
              <a:cs typeface="Courier New"/>
            </a:endParaRPr>
          </a:p>
          <a:p>
            <a:pPr marL="730885" indent="-240029">
              <a:lnSpc>
                <a:spcPct val="100000"/>
              </a:lnSpc>
              <a:spcBef>
                <a:spcPts val="775"/>
              </a:spcBef>
              <a:buAutoNum type="alphaLcPeriod" startAt="3"/>
              <a:tabLst>
                <a:tab pos="730885" algn="l"/>
                <a:tab pos="731520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NEW_CUSTID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375"/>
              </a:spcBef>
            </a:pPr>
            <a:r>
              <a:rPr dirty="0" sz="1250" b="1">
                <a:latin typeface="Times New Roman"/>
                <a:cs typeface="Times New Roman"/>
              </a:rPr>
              <a:t>500, and the data type is </a:t>
            </a:r>
            <a:r>
              <a:rPr dirty="0" sz="1250" spc="5" b="1">
                <a:latin typeface="Courier New"/>
                <a:cs typeface="Courier New"/>
              </a:rPr>
              <a:t>NUMBER </a:t>
            </a:r>
            <a:r>
              <a:rPr dirty="0" sz="1250" b="1">
                <a:latin typeface="Times New Roman"/>
                <a:cs typeface="Times New Roman"/>
              </a:rPr>
              <a:t>(or</a:t>
            </a:r>
            <a:r>
              <a:rPr dirty="0" sz="1250" spc="-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Courier New"/>
                <a:cs typeface="Courier New"/>
              </a:rPr>
              <a:t>INTEGER</a:t>
            </a:r>
            <a:r>
              <a:rPr dirty="0" sz="1250" b="1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730885" indent="-240029">
              <a:lnSpc>
                <a:spcPct val="100000"/>
              </a:lnSpc>
              <a:spcBef>
                <a:spcPts val="775"/>
              </a:spcBef>
              <a:buAutoNum type="alphaLcPeriod" startAt="4"/>
              <a:tabLst>
                <a:tab pos="731520" algn="l"/>
              </a:tabLst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value of </a:t>
            </a:r>
            <a:r>
              <a:rPr dirty="0" sz="1250" spc="5">
                <a:latin typeface="Courier New"/>
                <a:cs typeface="Courier New"/>
              </a:rPr>
              <a:t>NEW_CUSTNAME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1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375"/>
              </a:spcBef>
            </a:pPr>
            <a:r>
              <a:rPr dirty="0" sz="1250" b="1">
                <a:latin typeface="Times New Roman"/>
                <a:cs typeface="Times New Roman"/>
              </a:rPr>
              <a:t>Jansports Club, and the data </a:t>
            </a:r>
            <a:r>
              <a:rPr dirty="0" sz="1250" spc="-5" b="1">
                <a:latin typeface="Times New Roman"/>
                <a:cs typeface="Times New Roman"/>
              </a:rPr>
              <a:t>type </a:t>
            </a:r>
            <a:r>
              <a:rPr dirty="0" sz="1250" b="1">
                <a:latin typeface="Times New Roman"/>
                <a:cs typeface="Times New Roman"/>
              </a:rPr>
              <a:t>is</a:t>
            </a:r>
            <a:r>
              <a:rPr dirty="0" sz="1250" spc="-10" b="1">
                <a:latin typeface="Times New Roman"/>
                <a:cs typeface="Times New Roman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VARCHAR2</a:t>
            </a:r>
            <a:endParaRPr sz="1250">
              <a:latin typeface="Courier New"/>
              <a:cs typeface="Courier New"/>
            </a:endParaRPr>
          </a:p>
          <a:p>
            <a:pPr marL="730885" indent="-240029">
              <a:lnSpc>
                <a:spcPct val="100000"/>
              </a:lnSpc>
              <a:spcBef>
                <a:spcPts val="770"/>
              </a:spcBef>
              <a:buAutoNum type="alphaLcPeriod" startAt="5"/>
              <a:tabLst>
                <a:tab pos="730885" algn="l"/>
                <a:tab pos="731520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CUSTID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position </a:t>
            </a:r>
            <a:r>
              <a:rPr dirty="0" sz="1250" spc="5">
                <a:latin typeface="Times New Roman"/>
                <a:cs typeface="Times New Roman"/>
              </a:rPr>
              <a:t>2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384"/>
              </a:spcBef>
            </a:pPr>
            <a:r>
              <a:rPr dirty="0" sz="1250" b="1">
                <a:latin typeface="Times New Roman"/>
                <a:cs typeface="Times New Roman"/>
              </a:rPr>
              <a:t>1920, and the data </a:t>
            </a:r>
            <a:r>
              <a:rPr dirty="0" sz="1250" spc="-5" b="1">
                <a:latin typeface="Times New Roman"/>
                <a:cs typeface="Times New Roman"/>
              </a:rPr>
              <a:t>type </a:t>
            </a:r>
            <a:r>
              <a:rPr dirty="0" sz="1250" b="1">
                <a:latin typeface="Times New Roman"/>
                <a:cs typeface="Times New Roman"/>
              </a:rPr>
              <a:t>is</a:t>
            </a:r>
            <a:r>
              <a:rPr dirty="0" sz="1250" spc="-10" b="1">
                <a:latin typeface="Times New Roman"/>
                <a:cs typeface="Times New Roman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</a:t>
            </a:r>
            <a:endParaRPr sz="1250">
              <a:latin typeface="Courier New"/>
              <a:cs typeface="Courier New"/>
            </a:endParaRPr>
          </a:p>
          <a:p>
            <a:pPr marL="731520" indent="-240665">
              <a:lnSpc>
                <a:spcPct val="100000"/>
              </a:lnSpc>
              <a:spcBef>
                <a:spcPts val="765"/>
              </a:spcBef>
              <a:buAutoNum type="alphaLcPeriod" startAt="6"/>
              <a:tabLst>
                <a:tab pos="731520" algn="l"/>
                <a:tab pos="732155" algn="l"/>
              </a:tabLst>
            </a:pPr>
            <a:r>
              <a:rPr dirty="0" sz="1250">
                <a:latin typeface="Times New Roman"/>
                <a:cs typeface="Times New Roman"/>
              </a:rPr>
              <a:t>The value of </a:t>
            </a:r>
            <a:r>
              <a:rPr dirty="0" sz="1250" spc="5">
                <a:latin typeface="Courier New"/>
                <a:cs typeface="Courier New"/>
              </a:rPr>
              <a:t>CUSTNAME</a:t>
            </a:r>
            <a:r>
              <a:rPr dirty="0" sz="1250" spc="-42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 </a:t>
            </a:r>
            <a:r>
              <a:rPr dirty="0" sz="1250" spc="-5">
                <a:latin typeface="Times New Roman"/>
                <a:cs typeface="Times New Roman"/>
              </a:rPr>
              <a:t>position </a:t>
            </a:r>
            <a:r>
              <a:rPr dirty="0" sz="1250" spc="5">
                <a:latin typeface="Times New Roman"/>
                <a:cs typeface="Times New Roman"/>
              </a:rPr>
              <a:t>2 </a:t>
            </a:r>
            <a:r>
              <a:rPr dirty="0" sz="1250">
                <a:latin typeface="Times New Roman"/>
                <a:cs typeface="Times New Roman"/>
              </a:rPr>
              <a:t>is: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390"/>
              </a:spcBef>
            </a:pPr>
            <a:r>
              <a:rPr dirty="0" sz="1250" b="1">
                <a:latin typeface="Times New Roman"/>
                <a:cs typeface="Times New Roman"/>
              </a:rPr>
              <a:t>Women </a:t>
            </a:r>
            <a:r>
              <a:rPr dirty="0" sz="1250" spc="-5" b="1">
                <a:latin typeface="Times New Roman"/>
                <a:cs typeface="Times New Roman"/>
              </a:rPr>
              <a:t>Sports Club, </a:t>
            </a:r>
            <a:r>
              <a:rPr dirty="0" sz="1250" b="1">
                <a:latin typeface="Times New Roman"/>
                <a:cs typeface="Times New Roman"/>
              </a:rPr>
              <a:t>and the data type is </a:t>
            </a:r>
            <a:r>
              <a:rPr dirty="0" sz="1250" b="1">
                <a:latin typeface="Courier New"/>
                <a:cs typeface="Courier New"/>
              </a:rPr>
              <a:t>VARCHAR2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3820667"/>
            <a:ext cx="425450" cy="421005"/>
          </a:xfrm>
          <a:custGeom>
            <a:avLst/>
            <a:gdLst/>
            <a:ahLst/>
            <a:cxnLst/>
            <a:rect l="l" t="t" r="r" b="b"/>
            <a:pathLst>
              <a:path w="425450" h="421004">
                <a:moveTo>
                  <a:pt x="425195" y="210312"/>
                </a:moveTo>
                <a:lnTo>
                  <a:pt x="419577" y="161952"/>
                </a:lnTo>
                <a:lnTo>
                  <a:pt x="403575" y="117632"/>
                </a:lnTo>
                <a:lnTo>
                  <a:pt x="378469" y="78590"/>
                </a:lnTo>
                <a:lnTo>
                  <a:pt x="345539" y="46066"/>
                </a:lnTo>
                <a:lnTo>
                  <a:pt x="306064" y="21300"/>
                </a:lnTo>
                <a:lnTo>
                  <a:pt x="261323" y="5531"/>
                </a:lnTo>
                <a:lnTo>
                  <a:pt x="212597" y="0"/>
                </a:lnTo>
                <a:lnTo>
                  <a:pt x="163632" y="5531"/>
                </a:lnTo>
                <a:lnTo>
                  <a:pt x="118798" y="21300"/>
                </a:lnTo>
                <a:lnTo>
                  <a:pt x="79336" y="46066"/>
                </a:lnTo>
                <a:lnTo>
                  <a:pt x="46486" y="78590"/>
                </a:lnTo>
                <a:lnTo>
                  <a:pt x="21487" y="117632"/>
                </a:lnTo>
                <a:lnTo>
                  <a:pt x="5578" y="161952"/>
                </a:lnTo>
                <a:lnTo>
                  <a:pt x="0" y="210312"/>
                </a:lnTo>
                <a:lnTo>
                  <a:pt x="5578" y="258431"/>
                </a:lnTo>
                <a:lnTo>
                  <a:pt x="21487" y="302658"/>
                </a:lnTo>
                <a:lnTo>
                  <a:pt x="46486" y="341713"/>
                </a:lnTo>
                <a:lnTo>
                  <a:pt x="79336" y="374317"/>
                </a:lnTo>
                <a:lnTo>
                  <a:pt x="118798" y="399190"/>
                </a:lnTo>
                <a:lnTo>
                  <a:pt x="163632" y="415052"/>
                </a:lnTo>
                <a:lnTo>
                  <a:pt x="212597" y="420624"/>
                </a:lnTo>
                <a:lnTo>
                  <a:pt x="261323" y="415052"/>
                </a:lnTo>
                <a:lnTo>
                  <a:pt x="306064" y="399190"/>
                </a:lnTo>
                <a:lnTo>
                  <a:pt x="345539" y="374317"/>
                </a:lnTo>
                <a:lnTo>
                  <a:pt x="378469" y="341713"/>
                </a:lnTo>
                <a:lnTo>
                  <a:pt x="403575" y="302658"/>
                </a:lnTo>
                <a:lnTo>
                  <a:pt x="419577" y="258431"/>
                </a:lnTo>
                <a:lnTo>
                  <a:pt x="425195" y="210312"/>
                </a:lnTo>
                <a:close/>
              </a:path>
            </a:pathLst>
          </a:custGeom>
          <a:ln w="29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7098" y="3842258"/>
            <a:ext cx="180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8596" y="4009644"/>
            <a:ext cx="1435100" cy="98425"/>
            <a:chOff x="958596" y="4009644"/>
            <a:chExt cx="1435100" cy="98425"/>
          </a:xfrm>
        </p:grpSpPr>
        <p:sp>
          <p:nvSpPr>
            <p:cNvPr id="17" name="object 17"/>
            <p:cNvSpPr/>
            <p:nvPr/>
          </p:nvSpPr>
          <p:spPr>
            <a:xfrm>
              <a:off x="958596" y="4058412"/>
              <a:ext cx="1338580" cy="0"/>
            </a:xfrm>
            <a:custGeom>
              <a:avLst/>
              <a:gdLst/>
              <a:ahLst/>
              <a:cxnLst/>
              <a:rect l="l" t="t" r="r" b="b"/>
              <a:pathLst>
                <a:path w="1338580" h="0">
                  <a:moveTo>
                    <a:pt x="0" y="0"/>
                  </a:moveTo>
                  <a:lnTo>
                    <a:pt x="1338072" y="0"/>
                  </a:lnTo>
                </a:path>
              </a:pathLst>
            </a:custGeom>
            <a:ln w="29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95144" y="400964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298"/>
                  </a:lnTo>
                  <a:lnTo>
                    <a:pt x="98298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533400" y="4559046"/>
            <a:ext cx="425450" cy="421005"/>
          </a:xfrm>
          <a:custGeom>
            <a:avLst/>
            <a:gdLst/>
            <a:ahLst/>
            <a:cxnLst/>
            <a:rect l="l" t="t" r="r" b="b"/>
            <a:pathLst>
              <a:path w="425450" h="421004">
                <a:moveTo>
                  <a:pt x="425195" y="210312"/>
                </a:moveTo>
                <a:lnTo>
                  <a:pt x="419577" y="161952"/>
                </a:lnTo>
                <a:lnTo>
                  <a:pt x="403575" y="117632"/>
                </a:lnTo>
                <a:lnTo>
                  <a:pt x="378469" y="78590"/>
                </a:lnTo>
                <a:lnTo>
                  <a:pt x="345539" y="46066"/>
                </a:lnTo>
                <a:lnTo>
                  <a:pt x="306064" y="21300"/>
                </a:lnTo>
                <a:lnTo>
                  <a:pt x="261323" y="5531"/>
                </a:lnTo>
                <a:lnTo>
                  <a:pt x="212597" y="0"/>
                </a:lnTo>
                <a:lnTo>
                  <a:pt x="163632" y="5531"/>
                </a:lnTo>
                <a:lnTo>
                  <a:pt x="118798" y="21300"/>
                </a:lnTo>
                <a:lnTo>
                  <a:pt x="79336" y="46066"/>
                </a:lnTo>
                <a:lnTo>
                  <a:pt x="46486" y="78590"/>
                </a:lnTo>
                <a:lnTo>
                  <a:pt x="21487" y="117632"/>
                </a:lnTo>
                <a:lnTo>
                  <a:pt x="5578" y="161952"/>
                </a:lnTo>
                <a:lnTo>
                  <a:pt x="0" y="210312"/>
                </a:lnTo>
                <a:lnTo>
                  <a:pt x="5578" y="258431"/>
                </a:lnTo>
                <a:lnTo>
                  <a:pt x="21487" y="302658"/>
                </a:lnTo>
                <a:lnTo>
                  <a:pt x="46486" y="341713"/>
                </a:lnTo>
                <a:lnTo>
                  <a:pt x="79336" y="374317"/>
                </a:lnTo>
                <a:lnTo>
                  <a:pt x="118798" y="399190"/>
                </a:lnTo>
                <a:lnTo>
                  <a:pt x="163632" y="415052"/>
                </a:lnTo>
                <a:lnTo>
                  <a:pt x="212597" y="420624"/>
                </a:lnTo>
                <a:lnTo>
                  <a:pt x="261323" y="415052"/>
                </a:lnTo>
                <a:lnTo>
                  <a:pt x="306064" y="399190"/>
                </a:lnTo>
                <a:lnTo>
                  <a:pt x="345539" y="374317"/>
                </a:lnTo>
                <a:lnTo>
                  <a:pt x="378469" y="341713"/>
                </a:lnTo>
                <a:lnTo>
                  <a:pt x="403575" y="302658"/>
                </a:lnTo>
                <a:lnTo>
                  <a:pt x="419577" y="258431"/>
                </a:lnTo>
                <a:lnTo>
                  <a:pt x="425195" y="210312"/>
                </a:lnTo>
                <a:close/>
              </a:path>
            </a:pathLst>
          </a:custGeom>
          <a:ln w="29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57098" y="4580636"/>
            <a:ext cx="180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58596" y="4744211"/>
            <a:ext cx="1435100" cy="98425"/>
            <a:chOff x="958596" y="4744211"/>
            <a:chExt cx="1435100" cy="98425"/>
          </a:xfrm>
        </p:grpSpPr>
        <p:sp>
          <p:nvSpPr>
            <p:cNvPr id="22" name="object 22"/>
            <p:cNvSpPr/>
            <p:nvPr/>
          </p:nvSpPr>
          <p:spPr>
            <a:xfrm>
              <a:off x="958596" y="4792979"/>
              <a:ext cx="1338580" cy="0"/>
            </a:xfrm>
            <a:custGeom>
              <a:avLst/>
              <a:gdLst/>
              <a:ahLst/>
              <a:cxnLst/>
              <a:rect l="l" t="t" r="r" b="b"/>
              <a:pathLst>
                <a:path w="1338580" h="0">
                  <a:moveTo>
                    <a:pt x="0" y="0"/>
                  </a:moveTo>
                  <a:lnTo>
                    <a:pt x="1338072" y="0"/>
                  </a:lnTo>
                </a:path>
              </a:pathLst>
            </a:custGeom>
            <a:ln w="29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95144" y="4744211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298"/>
                  </a:lnTo>
                  <a:lnTo>
                    <a:pt x="98298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3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4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79806"/>
            <a:ext cx="6308090" cy="13963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50" b="1">
                <a:latin typeface="Arial"/>
                <a:cs typeface="Arial"/>
              </a:rPr>
              <a:t>Additional Practice 4:</a:t>
            </a:r>
            <a:r>
              <a:rPr dirty="0" sz="1250" spc="-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491490" marR="5080" indent="-240029">
              <a:lnSpc>
                <a:spcPct val="100000"/>
              </a:lnSpc>
              <a:spcBef>
                <a:spcPts val="755"/>
              </a:spcBef>
            </a:pPr>
            <a:r>
              <a:rPr dirty="0" sz="1250">
                <a:latin typeface="Times New Roman"/>
                <a:cs typeface="Times New Roman"/>
              </a:rPr>
              <a:t>4. Write a PL/SQL block to accept a year and check whether it is a leap year. For example, if  the year entered is 1990, the output </a:t>
            </a:r>
            <a:r>
              <a:rPr dirty="0" sz="1250" spc="-5">
                <a:latin typeface="Times New Roman"/>
                <a:cs typeface="Times New Roman"/>
              </a:rPr>
              <a:t>should </a:t>
            </a:r>
            <a:r>
              <a:rPr dirty="0" sz="1250">
                <a:latin typeface="Times New Roman"/>
                <a:cs typeface="Times New Roman"/>
              </a:rPr>
              <a:t>be “1990 is not a leap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year.”</a:t>
            </a:r>
            <a:endParaRPr sz="1250">
              <a:latin typeface="Times New Roman"/>
              <a:cs typeface="Times New Roman"/>
            </a:endParaRPr>
          </a:p>
          <a:p>
            <a:pPr marL="491490" marR="205740" indent="-635">
              <a:lnSpc>
                <a:spcPct val="100000"/>
              </a:lnSpc>
              <a:spcBef>
                <a:spcPts val="15"/>
              </a:spcBef>
            </a:pPr>
            <a:r>
              <a:rPr dirty="0" sz="1250" b="1">
                <a:latin typeface="Times New Roman"/>
                <a:cs typeface="Times New Roman"/>
              </a:rPr>
              <a:t>Hint: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year should be exactly </a:t>
            </a:r>
            <a:r>
              <a:rPr dirty="0" sz="1250" spc="-5">
                <a:latin typeface="Times New Roman"/>
                <a:cs typeface="Times New Roman"/>
              </a:rPr>
              <a:t>divisible </a:t>
            </a:r>
            <a:r>
              <a:rPr dirty="0" sz="1250">
                <a:latin typeface="Times New Roman"/>
                <a:cs typeface="Times New Roman"/>
              </a:rPr>
              <a:t>by </a:t>
            </a:r>
            <a:r>
              <a:rPr dirty="0" sz="1250" spc="5">
                <a:latin typeface="Times New Roman"/>
                <a:cs typeface="Times New Roman"/>
              </a:rPr>
              <a:t>4 </a:t>
            </a:r>
            <a:r>
              <a:rPr dirty="0" sz="1250">
                <a:latin typeface="Times New Roman"/>
                <a:cs typeface="Times New Roman"/>
              </a:rPr>
              <a:t>but not </a:t>
            </a:r>
            <a:r>
              <a:rPr dirty="0" sz="1250" spc="-5">
                <a:latin typeface="Times New Roman"/>
                <a:cs typeface="Times New Roman"/>
              </a:rPr>
              <a:t>divisible </a:t>
            </a:r>
            <a:r>
              <a:rPr dirty="0" sz="1250">
                <a:latin typeface="Times New Roman"/>
                <a:cs typeface="Times New Roman"/>
              </a:rPr>
              <a:t>by 100, or it should </a:t>
            </a:r>
            <a:r>
              <a:rPr dirty="0" sz="1250" spc="-5">
                <a:latin typeface="Times New Roman"/>
                <a:cs typeface="Times New Roman"/>
              </a:rPr>
              <a:t>be  divisible </a:t>
            </a:r>
            <a:r>
              <a:rPr dirty="0" sz="1250">
                <a:latin typeface="Times New Roman"/>
                <a:cs typeface="Times New Roman"/>
              </a:rPr>
              <a:t>by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400.</a:t>
            </a:r>
            <a:endParaRPr sz="125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  <a:spcBef>
                <a:spcPts val="270"/>
              </a:spcBef>
            </a:pPr>
            <a:r>
              <a:rPr dirty="0" sz="1250">
                <a:latin typeface="Times New Roman"/>
                <a:cs typeface="Times New Roman"/>
              </a:rPr>
              <a:t>Test your </a:t>
            </a:r>
            <a:r>
              <a:rPr dirty="0" sz="1250" spc="-5">
                <a:latin typeface="Times New Roman"/>
                <a:cs typeface="Times New Roman"/>
              </a:rPr>
              <a:t>solution </a:t>
            </a:r>
            <a:r>
              <a:rPr dirty="0" sz="1250">
                <a:latin typeface="Times New Roman"/>
                <a:cs typeface="Times New Roman"/>
              </a:rPr>
              <a:t>with the </a:t>
            </a:r>
            <a:r>
              <a:rPr dirty="0" sz="1250" spc="-5">
                <a:latin typeface="Times New Roman"/>
                <a:cs typeface="Times New Roman"/>
              </a:rPr>
              <a:t>following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years: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368" y="3409304"/>
            <a:ext cx="2894330" cy="744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40130">
              <a:lnSpc>
                <a:spcPct val="126000"/>
              </a:lnSpc>
              <a:spcBef>
                <a:spcPts val="9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  DECLARE</a:t>
            </a:r>
            <a:endParaRPr sz="125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YEAR NUMBER(4) :=</a:t>
            </a:r>
            <a:r>
              <a:rPr dirty="0" sz="1250" spc="-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&amp;P_YEAR;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186" y="4127794"/>
            <a:ext cx="1183640" cy="7448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250" spc="5" b="1">
                <a:latin typeface="Courier New"/>
                <a:cs typeface="Courier New"/>
              </a:rPr>
              <a:t>NUMBER(5,2);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50" spc="5" b="1">
                <a:latin typeface="Courier New"/>
                <a:cs typeface="Courier New"/>
              </a:rPr>
              <a:t>NUMBER(5,2);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NUMBER(5,2);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368" y="4127794"/>
            <a:ext cx="1350645" cy="1702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2110" marR="5080">
              <a:lnSpc>
                <a:spcPct val="125800"/>
              </a:lnSpc>
              <a:spcBef>
                <a:spcPts val="100"/>
              </a:spcBef>
            </a:pPr>
            <a:r>
              <a:rPr dirty="0" sz="1250" spc="5" b="1">
                <a:latin typeface="Courier New"/>
                <a:cs typeface="Courier New"/>
              </a:rPr>
              <a:t>REMAINDER1  REMAINDER2  REMAINDER3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algn="just" marL="372110" marR="5080">
              <a:lnSpc>
                <a:spcPct val="1256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REMAINDER1  REMAINDER2  REMAINDER3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4186" y="5087114"/>
            <a:ext cx="1665605" cy="7435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250" spc="5" b="1">
                <a:latin typeface="Courier New"/>
                <a:cs typeface="Courier New"/>
              </a:rPr>
              <a:t>:=</a:t>
            </a:r>
            <a:r>
              <a:rPr dirty="0" sz="1250" spc="-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MOD(YEAR,4);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:=</a:t>
            </a:r>
            <a:r>
              <a:rPr dirty="0" sz="1250" spc="-8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MOD(YEAR,100);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250" spc="5" b="1">
                <a:latin typeface="Courier New"/>
                <a:cs typeface="Courier New"/>
              </a:rPr>
              <a:t>:=</a:t>
            </a:r>
            <a:r>
              <a:rPr dirty="0" sz="1250" spc="-8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MOD(YEAR,400);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68" y="5852010"/>
            <a:ext cx="5980430" cy="20859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59230" marR="1644650" indent="-1087755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IF ((REMAINDER1 = 0 AND REMAINDER2 &lt;&gt; 0 )  OR REMAINDER3 = 0)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THEN</a:t>
            </a:r>
            <a:endParaRPr sz="1250">
              <a:latin typeface="Courier New"/>
              <a:cs typeface="Courier New"/>
            </a:endParaRPr>
          </a:p>
          <a:p>
            <a:pPr marL="853440">
              <a:lnSpc>
                <a:spcPct val="100000"/>
              </a:lnSpc>
              <a:spcBef>
                <a:spcPts val="395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DBMS_OUTPUT.PUT_LINE(YEAR || ' is a leap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year');</a:t>
            </a:r>
            <a:endParaRPr sz="125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384"/>
              </a:spcBef>
            </a:pPr>
            <a:r>
              <a:rPr dirty="0" sz="1250" spc="5" b="1">
                <a:latin typeface="Courier New"/>
                <a:cs typeface="Courier New"/>
              </a:rPr>
              <a:t>ELSE</a:t>
            </a:r>
            <a:endParaRPr sz="1250">
              <a:latin typeface="Courier New"/>
              <a:cs typeface="Courier New"/>
            </a:endParaRPr>
          </a:p>
          <a:p>
            <a:pPr marL="372110" marR="5080" indent="481330">
              <a:lnSpc>
                <a:spcPts val="1889"/>
              </a:lnSpc>
              <a:spcBef>
                <a:spcPts val="120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(YEAR || ' is not a leap year');  END IF;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</a:t>
            </a:r>
            <a:endParaRPr sz="12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05508" y="1948814"/>
          <a:ext cx="1666875" cy="129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/>
                <a:gridCol w="1116330"/>
              </a:tblGrid>
              <a:tr h="17830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1990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2000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93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1996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1886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17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1992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1824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Leap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5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76503"/>
            <a:ext cx="243522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Arial"/>
                <a:cs typeface="Arial"/>
              </a:rPr>
              <a:t>Additional Practice 5:</a:t>
            </a:r>
            <a:r>
              <a:rPr dirty="0" sz="1250" spc="-5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03" y="760699"/>
            <a:ext cx="37655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5.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a.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63" y="760699"/>
            <a:ext cx="5536565" cy="5600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260"/>
              </a:spcBef>
            </a:pPr>
            <a:r>
              <a:rPr dirty="0" sz="1250">
                <a:latin typeface="Times New Roman"/>
                <a:cs typeface="Times New Roman"/>
              </a:rPr>
              <a:t>For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exercises, you will require a temporary table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results.  </a:t>
            </a:r>
            <a:r>
              <a:rPr dirty="0" sz="1250">
                <a:latin typeface="Times New Roman"/>
                <a:cs typeface="Times New Roman"/>
              </a:rPr>
              <a:t>You can either create the table yourself or run the </a:t>
            </a:r>
            <a:r>
              <a:rPr dirty="0" sz="1250" spc="5">
                <a:latin typeface="Courier New"/>
                <a:cs typeface="Courier New"/>
              </a:rPr>
              <a:t>lab_ap_05.sql </a:t>
            </a:r>
            <a:r>
              <a:rPr dirty="0" sz="1250">
                <a:latin typeface="Times New Roman"/>
                <a:cs typeface="Times New Roman"/>
              </a:rPr>
              <a:t>script that will  create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table for you. Create a table </a:t>
            </a:r>
            <a:r>
              <a:rPr dirty="0" sz="1250" spc="5">
                <a:latin typeface="Times New Roman"/>
                <a:cs typeface="Times New Roman"/>
              </a:rPr>
              <a:t>named </a:t>
            </a:r>
            <a:r>
              <a:rPr dirty="0" sz="1150" spc="-5">
                <a:latin typeface="Courier New"/>
                <a:cs typeface="Courier New"/>
              </a:rPr>
              <a:t>TEMP</a:t>
            </a:r>
            <a:r>
              <a:rPr dirty="0" sz="1150" spc="-22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three columns: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8745" y="3254817"/>
            <a:ext cx="166687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CREATE TABLE</a:t>
            </a:r>
            <a:r>
              <a:rPr dirty="0" sz="1250" spc="-5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temp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745" y="3445240"/>
            <a:ext cx="990600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400"/>
              </a:lnSpc>
              <a:spcBef>
                <a:spcPts val="100"/>
              </a:spcBef>
            </a:pPr>
            <a:r>
              <a:rPr dirty="0" sz="1250" spc="5" b="1">
                <a:latin typeface="Courier New"/>
                <a:cs typeface="Courier New"/>
              </a:rPr>
              <a:t>(num_store  char_store  date_store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9805" y="3445240"/>
            <a:ext cx="1280160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400"/>
              </a:lnSpc>
              <a:spcBef>
                <a:spcPts val="100"/>
              </a:spcBef>
            </a:pPr>
            <a:r>
              <a:rPr dirty="0" sz="1250" spc="5" b="1">
                <a:latin typeface="Courier New"/>
                <a:cs typeface="Courier New"/>
              </a:rPr>
              <a:t>NUMBER(7,2),  </a:t>
            </a:r>
            <a:r>
              <a:rPr dirty="0" sz="1250" spc="5" b="1">
                <a:latin typeface="Courier New"/>
                <a:cs typeface="Courier New"/>
              </a:rPr>
              <a:t>V</a:t>
            </a:r>
            <a:r>
              <a:rPr dirty="0" sz="1250" spc="10" b="1">
                <a:latin typeface="Courier New"/>
                <a:cs typeface="Courier New"/>
              </a:rPr>
              <a:t>A</a:t>
            </a:r>
            <a:r>
              <a:rPr dirty="0" sz="1250" spc="5" b="1">
                <a:latin typeface="Courier New"/>
                <a:cs typeface="Courier New"/>
              </a:rPr>
              <a:t>RCHAR2(35),  </a:t>
            </a:r>
            <a:r>
              <a:rPr dirty="0" sz="1250" spc="5" b="1">
                <a:latin typeface="Courier New"/>
                <a:cs typeface="Courier New"/>
              </a:rPr>
              <a:t>DATE);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880" y="4506013"/>
            <a:ext cx="5846445" cy="563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b. 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that contains </a:t>
            </a:r>
            <a:r>
              <a:rPr dirty="0" sz="1250" spc="5">
                <a:latin typeface="Times New Roman"/>
                <a:cs typeface="Times New Roman"/>
              </a:rPr>
              <a:t>two </a:t>
            </a:r>
            <a:r>
              <a:rPr dirty="0" sz="1250">
                <a:latin typeface="Times New Roman"/>
                <a:cs typeface="Times New Roman"/>
              </a:rPr>
              <a:t>variables, </a:t>
            </a:r>
            <a:r>
              <a:rPr dirty="0" sz="1250" spc="5">
                <a:latin typeface="Courier New"/>
                <a:cs typeface="Courier New"/>
              </a:rPr>
              <a:t>MESSAGE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endParaRPr sz="1250">
              <a:latin typeface="Times New Roman"/>
              <a:cs typeface="Times New Roman"/>
            </a:endParaRPr>
          </a:p>
          <a:p>
            <a:pPr marL="251460">
              <a:lnSpc>
                <a:spcPts val="1360"/>
              </a:lnSpc>
            </a:pPr>
            <a:r>
              <a:rPr dirty="0" sz="1250" spc="5">
                <a:latin typeface="Courier New"/>
                <a:cs typeface="Courier New"/>
              </a:rPr>
              <a:t>DATE_WRITTEN</a:t>
            </a:r>
            <a:r>
              <a:rPr dirty="0" sz="1250" spc="5">
                <a:latin typeface="Times New Roman"/>
                <a:cs typeface="Times New Roman"/>
              </a:rPr>
              <a:t>. Declare </a:t>
            </a:r>
            <a:r>
              <a:rPr dirty="0" sz="1250" spc="5">
                <a:latin typeface="Courier New"/>
                <a:cs typeface="Courier New"/>
              </a:rPr>
              <a:t>MESSAGE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VARCHAR2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type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length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5">
                <a:latin typeface="Times New Roman"/>
                <a:cs typeface="Times New Roman"/>
              </a:rPr>
              <a:t> 35 </a:t>
            </a:r>
            <a:r>
              <a:rPr dirty="0" sz="1250">
                <a:latin typeface="Times New Roman"/>
                <a:cs typeface="Times New Roman"/>
              </a:rPr>
              <a:t>and</a:t>
            </a:r>
            <a:endParaRPr sz="1250">
              <a:latin typeface="Times New Roman"/>
              <a:cs typeface="Times New Roman"/>
            </a:endParaRPr>
          </a:p>
          <a:p>
            <a:pPr marL="252095">
              <a:lnSpc>
                <a:spcPts val="1430"/>
              </a:lnSpc>
            </a:pPr>
            <a:r>
              <a:rPr dirty="0" sz="1250" spc="5">
                <a:latin typeface="Courier New"/>
                <a:cs typeface="Courier New"/>
              </a:rPr>
              <a:t>DATE_WRITTEN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Courier New"/>
                <a:cs typeface="Courier New"/>
              </a:rPr>
              <a:t>DATE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type.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Assign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following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values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variables: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2430" y="5063843"/>
            <a:ext cx="1183005" cy="621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245"/>
              </a:spcBef>
            </a:pPr>
            <a:r>
              <a:rPr dirty="0" sz="1250" spc="-5" b="1">
                <a:latin typeface="Times New Roman"/>
                <a:cs typeface="Times New Roman"/>
              </a:rPr>
              <a:t>Variable  </a:t>
            </a:r>
            <a:r>
              <a:rPr dirty="0" sz="1250" spc="5">
                <a:latin typeface="Courier New"/>
                <a:cs typeface="Courier New"/>
              </a:rPr>
              <a:t>MESSAGE  </a:t>
            </a:r>
            <a:r>
              <a:rPr dirty="0" sz="1250" spc="5">
                <a:latin typeface="Courier New"/>
                <a:cs typeface="Courier New"/>
              </a:rPr>
              <a:t>DATE_WRITTEN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7639" y="5063843"/>
            <a:ext cx="2154555" cy="62103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250" spc="-5" b="1">
                <a:latin typeface="Times New Roman"/>
                <a:cs typeface="Times New Roman"/>
              </a:rPr>
              <a:t>Contents</a:t>
            </a:r>
            <a:endParaRPr sz="1250">
              <a:latin typeface="Times New Roman"/>
              <a:cs typeface="Times New Roman"/>
            </a:endParaRPr>
          </a:p>
          <a:p>
            <a:pPr marL="13335" marR="5080">
              <a:lnSpc>
                <a:spcPts val="1360"/>
              </a:lnSpc>
              <a:spcBef>
                <a:spcPts val="320"/>
              </a:spcBef>
            </a:pPr>
            <a:r>
              <a:rPr dirty="0" sz="1250">
                <a:latin typeface="Times New Roman"/>
                <a:cs typeface="Times New Roman"/>
              </a:rPr>
              <a:t>This is my </a:t>
            </a:r>
            <a:r>
              <a:rPr dirty="0" sz="1250" spc="-5">
                <a:latin typeface="Times New Roman"/>
                <a:cs typeface="Times New Roman"/>
              </a:rPr>
              <a:t>first </a:t>
            </a:r>
            <a:r>
              <a:rPr dirty="0" sz="1250">
                <a:latin typeface="Times New Roman"/>
                <a:cs typeface="Times New Roman"/>
              </a:rPr>
              <a:t>PL/SQL </a:t>
            </a:r>
            <a:r>
              <a:rPr dirty="0" sz="1250" spc="-5">
                <a:latin typeface="Times New Roman"/>
                <a:cs typeface="Times New Roman"/>
              </a:rPr>
              <a:t>program  </a:t>
            </a:r>
            <a:r>
              <a:rPr dirty="0" sz="1250">
                <a:latin typeface="Times New Roman"/>
                <a:cs typeface="Times New Roman"/>
              </a:rPr>
              <a:t>Current 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430" y="5736726"/>
            <a:ext cx="5240020" cy="29051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70"/>
              </a:spcBef>
            </a:pPr>
            <a:r>
              <a:rPr dirty="0" sz="1250">
                <a:latin typeface="Times New Roman"/>
                <a:cs typeface="Times New Roman"/>
              </a:rPr>
              <a:t>Store the values in appropriate columns of the </a:t>
            </a:r>
            <a:r>
              <a:rPr dirty="0" sz="1250" spc="5">
                <a:latin typeface="Courier New"/>
                <a:cs typeface="Courier New"/>
              </a:rPr>
              <a:t>TEMP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 Verify your results </a:t>
            </a:r>
            <a:r>
              <a:rPr dirty="0" sz="1250" spc="5">
                <a:latin typeface="Times New Roman"/>
                <a:cs typeface="Times New Roman"/>
              </a:rPr>
              <a:t>by  </a:t>
            </a:r>
            <a:r>
              <a:rPr dirty="0" sz="1250">
                <a:latin typeface="Times New Roman"/>
                <a:cs typeface="Times New Roman"/>
              </a:rPr>
              <a:t>querying the </a:t>
            </a:r>
            <a:r>
              <a:rPr dirty="0" sz="1250" spc="5">
                <a:latin typeface="Courier New"/>
                <a:cs typeface="Courier New"/>
              </a:rPr>
              <a:t>TEMP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</a:t>
            </a:r>
            <a:endParaRPr sz="1250">
              <a:latin typeface="Times New Roman"/>
              <a:cs typeface="Times New Roman"/>
            </a:endParaRPr>
          </a:p>
          <a:p>
            <a:pPr marL="467359" marR="3289935" indent="-359410">
              <a:lnSpc>
                <a:spcPct val="105600"/>
              </a:lnSpc>
              <a:spcBef>
                <a:spcPts val="76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  DECLARE</a:t>
            </a:r>
            <a:endParaRPr sz="1250">
              <a:latin typeface="Courier New"/>
              <a:cs typeface="Courier New"/>
            </a:endParaRPr>
          </a:p>
          <a:p>
            <a:pPr marL="687705" marR="2806065" indent="-316230">
              <a:lnSpc>
                <a:spcPct val="105600"/>
              </a:lnSpc>
            </a:pPr>
            <a:r>
              <a:rPr dirty="0" sz="1250" spc="5" b="1">
                <a:latin typeface="Courier New"/>
                <a:cs typeface="Courier New"/>
              </a:rPr>
              <a:t>MESSAGE VARCHAR2(35);  DATE_WRITTEN</a:t>
            </a:r>
            <a:r>
              <a:rPr dirty="0" sz="1250" spc="-6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DATE;</a:t>
            </a:r>
            <a:endParaRPr sz="125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85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494030" marR="490220">
              <a:lnSpc>
                <a:spcPct val="105600"/>
              </a:lnSpc>
            </a:pPr>
            <a:r>
              <a:rPr dirty="0" sz="1250" spc="5" b="1">
                <a:latin typeface="Courier New"/>
                <a:cs typeface="Courier New"/>
              </a:rPr>
              <a:t>MESSAGE := 'This is my first PLSQL Program';  DATE_WRITTEN :=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SYSDATE;</a:t>
            </a:r>
            <a:endParaRPr sz="1250">
              <a:latin typeface="Courier New"/>
              <a:cs typeface="Courier New"/>
            </a:endParaRPr>
          </a:p>
          <a:p>
            <a:pPr marL="494030" marR="974090">
              <a:lnSpc>
                <a:spcPct val="105600"/>
              </a:lnSpc>
            </a:pPr>
            <a:r>
              <a:rPr dirty="0" sz="1250" spc="5" b="1">
                <a:latin typeface="Courier New"/>
                <a:cs typeface="Courier New"/>
              </a:rPr>
              <a:t>INSERT INTO temp(CHAR_STORE,DATE_STORE)  VALUES (MESSAGE,DATE_WRITTEN);</a:t>
            </a:r>
            <a:endParaRPr sz="125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90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205104">
              <a:lnSpc>
                <a:spcPct val="100000"/>
              </a:lnSpc>
              <a:spcBef>
                <a:spcPts val="8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371475">
              <a:lnSpc>
                <a:spcPct val="100000"/>
              </a:lnSpc>
              <a:spcBef>
                <a:spcPts val="85"/>
              </a:spcBef>
            </a:pPr>
            <a:r>
              <a:rPr dirty="0" sz="1250" spc="5" b="1">
                <a:latin typeface="Courier New"/>
                <a:cs typeface="Courier New"/>
              </a:rPr>
              <a:t>SELECT * FROM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TEMP;</a:t>
            </a:r>
            <a:endParaRPr sz="125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18463" y="1356741"/>
          <a:ext cx="5608320" cy="178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/>
                <a:gridCol w="1280795"/>
                <a:gridCol w="1464944"/>
                <a:gridCol w="1586864"/>
              </a:tblGrid>
              <a:tr h="253936">
                <a:tc>
                  <a:txBody>
                    <a:bodyPr/>
                    <a:lstStyle/>
                    <a:p>
                      <a:pPr marL="73660">
                        <a:lnSpc>
                          <a:spcPts val="137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Name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NUM_STORE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CHAR_STORE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DATE_STORE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73660">
                        <a:lnSpc>
                          <a:spcPts val="1380"/>
                        </a:lnSpc>
                      </a:pPr>
                      <a:r>
                        <a:rPr dirty="0" sz="1150" spc="2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746">
                <a:tc>
                  <a:txBody>
                    <a:bodyPr/>
                    <a:lstStyle/>
                    <a:p>
                      <a:pPr marL="73660">
                        <a:lnSpc>
                          <a:spcPts val="137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Nulls/Unique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150" spc="15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746">
                <a:tc>
                  <a:txBody>
                    <a:bodyPr/>
                    <a:lstStyle/>
                    <a:p>
                      <a:pPr marL="73660">
                        <a:lnSpc>
                          <a:spcPts val="1375"/>
                        </a:lnSpc>
                      </a:pPr>
                      <a:r>
                        <a:rPr dirty="0" sz="1150" spc="15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Column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0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VARCHAR2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20"/>
                        </a:lnSpc>
                      </a:pPr>
                      <a:r>
                        <a:rPr dirty="0" sz="1150" spc="15">
                          <a:latin typeface="Courier New"/>
                          <a:cs typeface="Courier New"/>
                        </a:rPr>
                        <a:t>Date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745">
                <a:tc>
                  <a:txBody>
                    <a:bodyPr/>
                    <a:lstStyle/>
                    <a:p>
                      <a:pPr marL="73660">
                        <a:lnSpc>
                          <a:spcPts val="137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Length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7,2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2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35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6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99534"/>
            <a:ext cx="6283960" cy="625411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250" b="1">
                <a:latin typeface="Arial"/>
                <a:cs typeface="Arial"/>
              </a:rPr>
              <a:t>Additional Practices </a:t>
            </a:r>
            <a:r>
              <a:rPr dirty="0" sz="1250" spc="5" b="1">
                <a:latin typeface="Arial"/>
                <a:cs typeface="Arial"/>
              </a:rPr>
              <a:t>6 </a:t>
            </a:r>
            <a:r>
              <a:rPr dirty="0" sz="1250" b="1">
                <a:latin typeface="Arial"/>
                <a:cs typeface="Arial"/>
              </a:rPr>
              <a:t>and </a:t>
            </a:r>
            <a:r>
              <a:rPr dirty="0" sz="1250" spc="5" b="1">
                <a:latin typeface="Arial"/>
                <a:cs typeface="Arial"/>
              </a:rPr>
              <a:t>7</a:t>
            </a:r>
            <a:r>
              <a:rPr dirty="0" sz="1250" spc="-1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491490" indent="-240665">
              <a:lnSpc>
                <a:spcPct val="100000"/>
              </a:lnSpc>
              <a:spcBef>
                <a:spcPts val="620"/>
              </a:spcBef>
              <a:buAutoNum type="arabicPeriod" startAt="6"/>
              <a:tabLst>
                <a:tab pos="492125" algn="l"/>
                <a:tab pos="730885" algn="l"/>
              </a:tabLst>
            </a:pPr>
            <a:r>
              <a:rPr dirty="0" sz="1250">
                <a:latin typeface="Times New Roman"/>
                <a:cs typeface="Times New Roman"/>
              </a:rPr>
              <a:t>a.	Store a department number in a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substitution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</a:t>
            </a:r>
            <a:endParaRPr sz="12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280"/>
              </a:spcBef>
            </a:pPr>
            <a:r>
              <a:rPr dirty="0" sz="1250" spc="5" b="1">
                <a:latin typeface="Courier New"/>
                <a:cs typeface="Courier New"/>
              </a:rPr>
              <a:t>DEFINE P_DEPTNO =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30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459"/>
              </a:spcBef>
            </a:pPr>
            <a:r>
              <a:rPr dirty="0" sz="1250">
                <a:latin typeface="Times New Roman"/>
                <a:cs typeface="Times New Roman"/>
              </a:rPr>
              <a:t>b. Write a PL/SQL block to print the number of people working in that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department.</a:t>
            </a:r>
            <a:endParaRPr sz="1250">
              <a:latin typeface="Times New Roman"/>
              <a:cs typeface="Times New Roman"/>
            </a:endParaRPr>
          </a:p>
          <a:p>
            <a:pPr marL="730885">
              <a:lnSpc>
                <a:spcPts val="1490"/>
              </a:lnSpc>
              <a:spcBef>
                <a:spcPts val="315"/>
              </a:spcBef>
            </a:pPr>
            <a:r>
              <a:rPr dirty="0" sz="1250" b="1">
                <a:latin typeface="Times New Roman"/>
                <a:cs typeface="Times New Roman"/>
              </a:rPr>
              <a:t>Hint:</a:t>
            </a:r>
            <a:r>
              <a:rPr dirty="0" sz="1250" spc="-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Enable </a:t>
            </a:r>
            <a:r>
              <a:rPr dirty="0" sz="1250" spc="5">
                <a:latin typeface="Courier New"/>
                <a:cs typeface="Courier New"/>
              </a:rPr>
              <a:t>DBMS_OUTPUT</a:t>
            </a:r>
            <a:r>
              <a:rPr dirty="0" sz="1250" spc="-4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SET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SERVEROUTPUT</a:t>
            </a:r>
            <a:r>
              <a:rPr dirty="0" sz="1250" spc="-95">
                <a:latin typeface="Courier New"/>
                <a:cs typeface="Courier New"/>
              </a:rPr>
              <a:t> </a:t>
            </a:r>
            <a:r>
              <a:rPr dirty="0" sz="1250">
                <a:latin typeface="Courier New"/>
                <a:cs typeface="Courier New"/>
              </a:rPr>
              <a:t>ON</a:t>
            </a:r>
            <a:r>
              <a:rPr dirty="0" sz="125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826769" marR="3615690">
              <a:lnSpc>
                <a:spcPts val="1510"/>
              </a:lnSpc>
              <a:spcBef>
                <a:spcPts val="30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  DECLARE</a:t>
            </a:r>
            <a:endParaRPr sz="1250">
              <a:latin typeface="Courier New"/>
              <a:cs typeface="Courier New"/>
            </a:endParaRPr>
          </a:p>
          <a:p>
            <a:pPr marL="1149985">
              <a:lnSpc>
                <a:spcPts val="1450"/>
              </a:lnSpc>
            </a:pPr>
            <a:r>
              <a:rPr dirty="0" sz="1250" spc="5" b="1">
                <a:latin typeface="Courier New"/>
                <a:cs typeface="Courier New"/>
              </a:rPr>
              <a:t>HOWMANY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NUMBER(3);</a:t>
            </a:r>
            <a:endParaRPr sz="1250">
              <a:latin typeface="Courier New"/>
              <a:cs typeface="Courier New"/>
            </a:endParaRPr>
          </a:p>
          <a:p>
            <a:pPr marL="1149985" marR="107950">
              <a:lnSpc>
                <a:spcPct val="100000"/>
              </a:lnSpc>
              <a:spcBef>
                <a:spcPts val="5"/>
              </a:spcBef>
              <a:tabLst>
                <a:tab pos="4912995" algn="l"/>
              </a:tabLst>
            </a:pPr>
            <a:r>
              <a:rPr dirty="0" sz="1250" spc="5" b="1">
                <a:latin typeface="Courier New"/>
                <a:cs typeface="Courier New"/>
              </a:rPr>
              <a:t>DEPTNO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DEPARTMENTS.department_id%TYPE	:=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&amp;P_DEPTNO;  BEGIN</a:t>
            </a:r>
            <a:endParaRPr sz="1250">
              <a:latin typeface="Courier New"/>
              <a:cs typeface="Courier New"/>
            </a:endParaRPr>
          </a:p>
          <a:p>
            <a:pPr marL="1329055">
              <a:lnSpc>
                <a:spcPct val="100000"/>
              </a:lnSpc>
              <a:spcBef>
                <a:spcPts val="10"/>
              </a:spcBef>
              <a:tabLst>
                <a:tab pos="4223385" algn="l"/>
              </a:tabLst>
            </a:pPr>
            <a:r>
              <a:rPr dirty="0" sz="1250" spc="5" b="1">
                <a:latin typeface="Courier New"/>
                <a:cs typeface="Courier New"/>
              </a:rPr>
              <a:t>SELECT COUNT(*)</a:t>
            </a:r>
            <a:r>
              <a:rPr dirty="0" sz="1250" spc="3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INTO</a:t>
            </a:r>
            <a:r>
              <a:rPr dirty="0" sz="1250" spc="10" b="1">
                <a:latin typeface="Courier New"/>
                <a:cs typeface="Courier New"/>
              </a:rPr>
              <a:t> HOWMANY	</a:t>
            </a:r>
            <a:r>
              <a:rPr dirty="0" sz="1250" spc="5" b="1">
                <a:latin typeface="Courier New"/>
                <a:cs typeface="Courier New"/>
              </a:rPr>
              <a:t>FROM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</a:t>
            </a:r>
            <a:endParaRPr sz="1250">
              <a:latin typeface="Courier New"/>
              <a:cs typeface="Courier New"/>
            </a:endParaRPr>
          </a:p>
          <a:p>
            <a:pPr marL="132905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WHERE department_id =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DEPTNO;</a:t>
            </a:r>
            <a:endParaRPr sz="1250">
              <a:latin typeface="Courier New"/>
              <a:cs typeface="Courier New"/>
            </a:endParaRPr>
          </a:p>
          <a:p>
            <a:pPr marL="1329055" marR="26034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</a:t>
            </a:r>
            <a:r>
              <a:rPr dirty="0" sz="1250" spc="10" b="1">
                <a:latin typeface="Courier New"/>
                <a:cs typeface="Courier New"/>
              </a:rPr>
              <a:t>(HOWMANY </a:t>
            </a:r>
            <a:r>
              <a:rPr dirty="0" sz="1250" spc="5" b="1">
                <a:latin typeface="Courier New"/>
                <a:cs typeface="Courier New"/>
              </a:rPr>
              <a:t>|| ' employee(s) work  for department number '</a:t>
            </a:r>
            <a:r>
              <a:rPr dirty="0" sz="1250" spc="3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||DEPTNO);</a:t>
            </a:r>
            <a:endParaRPr sz="125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1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491490" marR="5080" indent="-240029">
              <a:lnSpc>
                <a:spcPct val="105600"/>
              </a:lnSpc>
              <a:buAutoNum type="arabicPeriod" startAt="7"/>
              <a:tabLst>
                <a:tab pos="492125" algn="l"/>
              </a:tabLst>
            </a:pPr>
            <a:r>
              <a:rPr dirty="0" sz="1250">
                <a:latin typeface="Times New Roman"/>
                <a:cs typeface="Times New Roman"/>
              </a:rPr>
              <a:t>Write a </a:t>
            </a:r>
            <a:r>
              <a:rPr dirty="0" sz="1250" spc="5">
                <a:latin typeface="Times New Roman"/>
                <a:cs typeface="Times New Roman"/>
              </a:rPr>
              <a:t>PL/SQL </a:t>
            </a:r>
            <a:r>
              <a:rPr dirty="0" sz="1250">
                <a:latin typeface="Times New Roman"/>
                <a:cs typeface="Times New Roman"/>
              </a:rPr>
              <a:t>block to declare a variable called </a:t>
            </a:r>
            <a:r>
              <a:rPr dirty="0" sz="1250" spc="5">
                <a:latin typeface="Courier New"/>
                <a:cs typeface="Courier New"/>
              </a:rPr>
              <a:t>sal </a:t>
            </a:r>
            <a:r>
              <a:rPr dirty="0" sz="1250">
                <a:latin typeface="Times New Roman"/>
                <a:cs typeface="Times New Roman"/>
              </a:rPr>
              <a:t>to store the salary of an</a:t>
            </a:r>
            <a:r>
              <a:rPr dirty="0" sz="1250" spc="-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employee.  In the executable </a:t>
            </a:r>
            <a:r>
              <a:rPr dirty="0" sz="1250" spc="5">
                <a:latin typeface="Times New Roman"/>
                <a:cs typeface="Times New Roman"/>
              </a:rPr>
              <a:t>part </a:t>
            </a:r>
            <a:r>
              <a:rPr dirty="0" sz="1250">
                <a:latin typeface="Times New Roman"/>
                <a:cs typeface="Times New Roman"/>
              </a:rPr>
              <a:t>of the program, </a:t>
            </a:r>
            <a:r>
              <a:rPr dirty="0" sz="1250" spc="5">
                <a:latin typeface="Times New Roman"/>
                <a:cs typeface="Times New Roman"/>
              </a:rPr>
              <a:t>do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following:</a:t>
            </a:r>
            <a:endParaRPr sz="1250">
              <a:latin typeface="Times New Roman"/>
              <a:cs typeface="Times New Roman"/>
            </a:endParaRPr>
          </a:p>
          <a:p>
            <a:pPr lvl="1" marL="850900" indent="-240665">
              <a:lnSpc>
                <a:spcPct val="100000"/>
              </a:lnSpc>
              <a:spcBef>
                <a:spcPts val="385"/>
              </a:spcBef>
              <a:buAutoNum type="alphaLcPeriod"/>
              <a:tabLst>
                <a:tab pos="850265" algn="l"/>
                <a:tab pos="851535" algn="l"/>
              </a:tabLst>
            </a:pPr>
            <a:r>
              <a:rPr dirty="0" sz="1250">
                <a:latin typeface="Times New Roman"/>
                <a:cs typeface="Times New Roman"/>
              </a:rPr>
              <a:t>Store an employee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in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</a:t>
            </a:r>
            <a:r>
              <a:rPr dirty="0" sz="1250" spc="-5">
                <a:latin typeface="Times New Roman"/>
                <a:cs typeface="Times New Roman"/>
              </a:rPr>
              <a:t>substitution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variable:</a:t>
            </a:r>
            <a:endParaRPr sz="125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  <a:spcBef>
                <a:spcPts val="280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</a:t>
            </a:r>
            <a:endParaRPr sz="1250">
              <a:latin typeface="Courier New"/>
              <a:cs typeface="Courier New"/>
            </a:endParaRPr>
          </a:p>
          <a:p>
            <a:pPr marL="1209040">
              <a:lnSpc>
                <a:spcPct val="100000"/>
              </a:lnSpc>
              <a:spcBef>
                <a:spcPts val="415"/>
              </a:spcBef>
            </a:pPr>
            <a:r>
              <a:rPr dirty="0" sz="1250" spc="5" b="1">
                <a:latin typeface="Courier New"/>
                <a:cs typeface="Courier New"/>
              </a:rPr>
              <a:t>DEFINE P_LASTNAME =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Pataballa</a:t>
            </a:r>
            <a:endParaRPr sz="1250">
              <a:latin typeface="Courier New"/>
              <a:cs typeface="Courier New"/>
            </a:endParaRPr>
          </a:p>
          <a:p>
            <a:pPr lvl="1" marL="850265" indent="-240029">
              <a:lnSpc>
                <a:spcPct val="100000"/>
              </a:lnSpc>
              <a:spcBef>
                <a:spcPts val="385"/>
              </a:spcBef>
              <a:buAutoNum type="alphaLcPeriod" startAt="2"/>
              <a:tabLst>
                <a:tab pos="850900" algn="l"/>
              </a:tabLst>
            </a:pPr>
            <a:r>
              <a:rPr dirty="0" sz="1250">
                <a:latin typeface="Times New Roman"/>
                <a:cs typeface="Times New Roman"/>
              </a:rPr>
              <a:t>Store his or her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in the s</a:t>
            </a:r>
            <a:r>
              <a:rPr dirty="0" sz="1250">
                <a:latin typeface="Courier New"/>
                <a:cs typeface="Courier New"/>
              </a:rPr>
              <a:t>al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variable</a:t>
            </a:r>
            <a:endParaRPr sz="1250">
              <a:latin typeface="Times New Roman"/>
              <a:cs typeface="Times New Roman"/>
            </a:endParaRPr>
          </a:p>
          <a:p>
            <a:pPr lvl="1" marL="850265" marR="347980" indent="-239395">
              <a:lnSpc>
                <a:spcPct val="100000"/>
              </a:lnSpc>
              <a:spcBef>
                <a:spcPts val="470"/>
              </a:spcBef>
              <a:buAutoNum type="alphaLcPeriod" startAt="2"/>
              <a:tabLst>
                <a:tab pos="850265" algn="l"/>
                <a:tab pos="850900" algn="l"/>
              </a:tabLst>
            </a:pPr>
            <a:r>
              <a:rPr dirty="0" sz="1250">
                <a:latin typeface="Times New Roman"/>
                <a:cs typeface="Times New Roman"/>
              </a:rPr>
              <a:t>If 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less than 3,000, give the </a:t>
            </a:r>
            <a:r>
              <a:rPr dirty="0" sz="1250" spc="5">
                <a:latin typeface="Times New Roman"/>
                <a:cs typeface="Times New Roman"/>
              </a:rPr>
              <a:t>employee </a:t>
            </a:r>
            <a:r>
              <a:rPr dirty="0" sz="1250">
                <a:latin typeface="Times New Roman"/>
                <a:cs typeface="Times New Roman"/>
              </a:rPr>
              <a:t>a raise of 500 and </a:t>
            </a:r>
            <a:r>
              <a:rPr dirty="0" sz="1250" spc="-5">
                <a:latin typeface="Times New Roman"/>
                <a:cs typeface="Times New Roman"/>
              </a:rPr>
              <a:t>display the  </a:t>
            </a:r>
            <a:r>
              <a:rPr dirty="0" sz="1250">
                <a:latin typeface="Times New Roman"/>
                <a:cs typeface="Times New Roman"/>
              </a:rPr>
              <a:t>message “&lt;Employee Name&gt;’s salary updated” in the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window.</a:t>
            </a:r>
            <a:endParaRPr sz="1250">
              <a:latin typeface="Times New Roman"/>
              <a:cs typeface="Times New Roman"/>
            </a:endParaRPr>
          </a:p>
          <a:p>
            <a:pPr lvl="1" marL="970280" marR="703580" indent="-359410">
              <a:lnSpc>
                <a:spcPct val="100000"/>
              </a:lnSpc>
              <a:spcBef>
                <a:spcPts val="390"/>
              </a:spcBef>
              <a:buAutoNum type="alphaLcPeriod" startAt="2"/>
              <a:tabLst>
                <a:tab pos="851535" algn="l"/>
              </a:tabLst>
            </a:pPr>
            <a:r>
              <a:rPr dirty="0" sz="1250">
                <a:latin typeface="Times New Roman"/>
                <a:cs typeface="Times New Roman"/>
              </a:rPr>
              <a:t>If 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more than 3,000, </a:t>
            </a:r>
            <a:r>
              <a:rPr dirty="0" sz="1250" spc="-5">
                <a:latin typeface="Times New Roman"/>
                <a:cs typeface="Times New Roman"/>
              </a:rPr>
              <a:t>print </a:t>
            </a:r>
            <a:r>
              <a:rPr dirty="0" sz="1250">
                <a:latin typeface="Times New Roman"/>
                <a:cs typeface="Times New Roman"/>
              </a:rPr>
              <a:t>the employee’s salary in the </a:t>
            </a:r>
            <a:r>
              <a:rPr dirty="0" sz="1250" spc="-5">
                <a:latin typeface="Times New Roman"/>
                <a:cs typeface="Times New Roman"/>
              </a:rPr>
              <a:t>format,  </a:t>
            </a:r>
            <a:r>
              <a:rPr dirty="0" sz="1250" spc="5">
                <a:latin typeface="Times New Roman"/>
                <a:cs typeface="Times New Roman"/>
              </a:rPr>
              <a:t>“&lt;Employee </a:t>
            </a:r>
            <a:r>
              <a:rPr dirty="0" sz="1250">
                <a:latin typeface="Times New Roman"/>
                <a:cs typeface="Times New Roman"/>
              </a:rPr>
              <a:t>Name&gt; earns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…...………”</a:t>
            </a:r>
            <a:endParaRPr sz="1250">
              <a:latin typeface="Times New Roman"/>
              <a:cs typeface="Times New Roman"/>
            </a:endParaRPr>
          </a:p>
          <a:p>
            <a:pPr lvl="1" marL="850900" indent="-240029">
              <a:lnSpc>
                <a:spcPct val="100000"/>
              </a:lnSpc>
              <a:spcBef>
                <a:spcPts val="385"/>
              </a:spcBef>
              <a:buAutoNum type="alphaLcPeriod" startAt="2"/>
              <a:tabLst>
                <a:tab pos="850900" algn="l"/>
                <a:tab pos="851535" algn="l"/>
              </a:tabLst>
            </a:pPr>
            <a:r>
              <a:rPr dirty="0" sz="1250">
                <a:latin typeface="Times New Roman"/>
                <a:cs typeface="Times New Roman"/>
              </a:rPr>
              <a:t>Test the PL/SQL block for the last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names.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393" y="8112338"/>
            <a:ext cx="4760595" cy="3987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15"/>
              </a:spcBef>
            </a:pPr>
            <a:r>
              <a:rPr dirty="0" sz="1250" b="1">
                <a:latin typeface="Times New Roman"/>
                <a:cs typeface="Times New Roman"/>
              </a:rPr>
              <a:t>Note: </a:t>
            </a:r>
            <a:r>
              <a:rPr dirty="0" sz="1250">
                <a:latin typeface="Times New Roman"/>
                <a:cs typeface="Times New Roman"/>
              </a:rPr>
              <a:t>Undefine the variable that </a:t>
            </a:r>
            <a:r>
              <a:rPr dirty="0" sz="1250" spc="-5">
                <a:latin typeface="Times New Roman"/>
                <a:cs typeface="Times New Roman"/>
              </a:rPr>
              <a:t>stores </a:t>
            </a:r>
            <a:r>
              <a:rPr dirty="0" sz="1250">
                <a:latin typeface="Times New Roman"/>
                <a:cs typeface="Times New Roman"/>
              </a:rPr>
              <a:t>the employee’s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at the end of  the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script.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8388" y="6797420"/>
          <a:ext cx="4860290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0"/>
                <a:gridCol w="2437129"/>
              </a:tblGrid>
              <a:tr h="249936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LAST_NAME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SALARY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57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Pataballa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4800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Greenberg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12000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58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Ernst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6000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7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70615"/>
            <a:ext cx="6289675" cy="346265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50" b="1">
                <a:latin typeface="Arial"/>
                <a:cs typeface="Arial"/>
              </a:rPr>
              <a:t>Additional Practices </a:t>
            </a:r>
            <a:r>
              <a:rPr dirty="0" sz="1250" spc="5" b="1">
                <a:latin typeface="Arial"/>
                <a:cs typeface="Arial"/>
              </a:rPr>
              <a:t>7 </a:t>
            </a:r>
            <a:r>
              <a:rPr dirty="0" sz="1250" b="1">
                <a:latin typeface="Arial"/>
                <a:cs typeface="Arial"/>
              </a:rPr>
              <a:t>and 8:</a:t>
            </a:r>
            <a:r>
              <a:rPr dirty="0" sz="1250" spc="-3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735"/>
              </a:spcBef>
            </a:pPr>
            <a:r>
              <a:rPr dirty="0" sz="1250" spc="5" b="1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SAL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NUMBER(7,2);</a:t>
            </a:r>
            <a:endParaRPr sz="125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LASTNAME EMPLOYEES.LAST_NAME%TYPE;</a:t>
            </a:r>
            <a:endParaRPr sz="1250">
              <a:latin typeface="Courier New"/>
              <a:cs typeface="Courier New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970280" marR="318833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SELECT salary INTO SAL  FROM</a:t>
            </a:r>
            <a:r>
              <a:rPr dirty="0" sz="1250" spc="-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</a:t>
            </a:r>
            <a:endParaRPr sz="125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WHERE last_name = INITCAP('&amp;&amp;P_LASTNAME') FOR UPDATE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</a:t>
            </a:r>
            <a:endParaRPr sz="125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  <a:spcBef>
                <a:spcPts val="35"/>
              </a:spcBef>
            </a:pPr>
            <a:r>
              <a:rPr dirty="0" sz="1250" spc="5" b="1">
                <a:latin typeface="Courier New"/>
                <a:cs typeface="Courier New"/>
              </a:rPr>
              <a:t>salary;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ourier New"/>
              <a:cs typeface="Courier New"/>
            </a:endParaRPr>
          </a:p>
          <a:p>
            <a:pPr marL="970280" marR="1934210">
              <a:lnSpc>
                <a:spcPct val="100000"/>
              </a:lnSpc>
            </a:pPr>
            <a:r>
              <a:rPr dirty="0" sz="1250" spc="5" b="1">
                <a:latin typeface="Courier New"/>
                <a:cs typeface="Courier New"/>
              </a:rPr>
              <a:t>LASTNAME := INITCAP('&amp;P_LASTNAME');  IF SAL &lt; 3000 THEN</a:t>
            </a:r>
            <a:endParaRPr sz="1250">
              <a:latin typeface="Courier New"/>
              <a:cs typeface="Courier New"/>
            </a:endParaRPr>
          </a:p>
          <a:p>
            <a:pPr marL="1449070" marR="490855">
              <a:lnSpc>
                <a:spcPct val="100000"/>
              </a:lnSpc>
              <a:spcBef>
                <a:spcPts val="15"/>
              </a:spcBef>
              <a:tabLst>
                <a:tab pos="3281679" algn="l"/>
              </a:tabLst>
            </a:pPr>
            <a:r>
              <a:rPr dirty="0" sz="1250" spc="5" b="1">
                <a:latin typeface="Courier New"/>
                <a:cs typeface="Courier New"/>
              </a:rPr>
              <a:t>UPDATE employees SET salary = salary + 500  WHERE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last_name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=	INITCAP('&amp;P_LASTNAME')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;</a:t>
            </a:r>
            <a:endParaRPr sz="1250">
              <a:latin typeface="Courier New"/>
              <a:cs typeface="Courier New"/>
            </a:endParaRPr>
          </a:p>
          <a:p>
            <a:pPr marL="144907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(LASTNAME || '''s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salary</a:t>
            </a:r>
            <a:endParaRPr sz="1250">
              <a:latin typeface="Courier New"/>
              <a:cs typeface="Courier New"/>
            </a:endParaRPr>
          </a:p>
          <a:p>
            <a:pPr marL="970280" marR="434657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updated');</a:t>
            </a:r>
            <a:endParaRPr sz="1250">
              <a:latin typeface="Courier New"/>
              <a:cs typeface="Courier New"/>
            </a:endParaRPr>
          </a:p>
          <a:p>
            <a:pPr marL="970280" marR="434657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ELSE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8399" y="3806725"/>
            <a:ext cx="147256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|| ' earns '</a:t>
            </a:r>
            <a:r>
              <a:rPr dirty="0" sz="1250" spc="-6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||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393" y="3806725"/>
            <a:ext cx="3400425" cy="60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4030" marR="5080" indent="-254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(LASTNAME  TO_CHAR(SAL));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END IF;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903" y="4380397"/>
            <a:ext cx="5793740" cy="176148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2700" marR="3843654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  UNDEFINE</a:t>
            </a:r>
            <a:r>
              <a:rPr dirty="0" sz="1250" spc="-3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P_LASTNAME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urier New"/>
              <a:cs typeface="Courier New"/>
            </a:endParaRPr>
          </a:p>
          <a:p>
            <a:pPr marL="252095" marR="5080" indent="-240029">
              <a:lnSpc>
                <a:spcPct val="100000"/>
              </a:lnSpc>
              <a:buAutoNum type="arabicPeriod" startAt="8"/>
              <a:tabLst>
                <a:tab pos="253365" algn="l"/>
              </a:tabLst>
            </a:pPr>
            <a:r>
              <a:rPr dirty="0" sz="1250">
                <a:latin typeface="Times New Roman"/>
                <a:cs typeface="Times New Roman"/>
              </a:rPr>
              <a:t>Write a PL/SQL block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of an employee in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</a:t>
            </a:r>
            <a:r>
              <a:rPr dirty="0" sz="1250" spc="-5">
                <a:latin typeface="Times New Roman"/>
                <a:cs typeface="Times New Roman"/>
              </a:rPr>
              <a:t>substitution  </a:t>
            </a:r>
            <a:r>
              <a:rPr dirty="0" sz="1250">
                <a:latin typeface="Times New Roman"/>
                <a:cs typeface="Times New Roman"/>
              </a:rPr>
              <a:t>variable. In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executable part of the program, do the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following:</a:t>
            </a:r>
            <a:endParaRPr sz="1250">
              <a:latin typeface="Times New Roman"/>
              <a:cs typeface="Times New Roman"/>
            </a:endParaRPr>
          </a:p>
          <a:p>
            <a:pPr lvl="1" marL="610870" indent="-239395">
              <a:lnSpc>
                <a:spcPct val="100000"/>
              </a:lnSpc>
              <a:spcBef>
                <a:spcPts val="10"/>
              </a:spcBef>
              <a:buChar char="•"/>
              <a:tabLst>
                <a:tab pos="610870" algn="l"/>
                <a:tab pos="611505" algn="l"/>
              </a:tabLst>
            </a:pPr>
            <a:r>
              <a:rPr dirty="0" sz="1250">
                <a:latin typeface="Times New Roman"/>
                <a:cs typeface="Times New Roman"/>
              </a:rPr>
              <a:t>Calculate the annual salary as salary </a:t>
            </a:r>
            <a:r>
              <a:rPr dirty="0" sz="1250" spc="5">
                <a:latin typeface="Times New Roman"/>
                <a:cs typeface="Times New Roman"/>
              </a:rPr>
              <a:t>*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12.</a:t>
            </a:r>
            <a:endParaRPr sz="1250">
              <a:latin typeface="Times New Roman"/>
              <a:cs typeface="Times New Roman"/>
            </a:endParaRPr>
          </a:p>
          <a:p>
            <a:pPr lvl="1" marL="611505" indent="-240029">
              <a:lnSpc>
                <a:spcPct val="100000"/>
              </a:lnSpc>
              <a:spcBef>
                <a:spcPts val="5"/>
              </a:spcBef>
              <a:buChar char="•"/>
              <a:tabLst>
                <a:tab pos="610870" algn="l"/>
                <a:tab pos="612140" algn="l"/>
              </a:tabLst>
            </a:pPr>
            <a:r>
              <a:rPr dirty="0" sz="1250">
                <a:latin typeface="Times New Roman"/>
                <a:cs typeface="Times New Roman"/>
              </a:rPr>
              <a:t>Calculate the bonus as indicated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below: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468" y="7454062"/>
            <a:ext cx="4876165" cy="60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10"/>
              </a:spcBef>
              <a:buChar char="•"/>
              <a:tabLst>
                <a:tab pos="251460" algn="l"/>
                <a:tab pos="252095" algn="l"/>
              </a:tabLst>
            </a:pPr>
            <a:r>
              <a:rPr dirty="0" sz="1250">
                <a:latin typeface="Times New Roman"/>
                <a:cs typeface="Times New Roman"/>
              </a:rPr>
              <a:t>Display the amount of the bonus in the window in the </a:t>
            </a:r>
            <a:r>
              <a:rPr dirty="0" sz="1250" spc="-5">
                <a:latin typeface="Times New Roman"/>
                <a:cs typeface="Times New Roman"/>
              </a:rPr>
              <a:t>following format:  </a:t>
            </a:r>
            <a:r>
              <a:rPr dirty="0" sz="1250">
                <a:latin typeface="Times New Roman"/>
                <a:cs typeface="Times New Roman"/>
              </a:rPr>
              <a:t>“The bonus is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$………………..”</a:t>
            </a:r>
            <a:endParaRPr sz="12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har char="•"/>
              <a:tabLst>
                <a:tab pos="251460" algn="l"/>
                <a:tab pos="252095" algn="l"/>
              </a:tabLst>
            </a:pPr>
            <a:r>
              <a:rPr dirty="0" sz="1250">
                <a:latin typeface="Times New Roman"/>
                <a:cs typeface="Times New Roman"/>
              </a:rPr>
              <a:t>Test the PL/SQL for the following </a:t>
            </a:r>
            <a:r>
              <a:rPr dirty="0" sz="1250" spc="-5">
                <a:latin typeface="Times New Roman"/>
                <a:cs typeface="Times New Roman"/>
              </a:rPr>
              <a:t>test cases: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7657" y="6248019"/>
          <a:ext cx="2493010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625"/>
                <a:gridCol w="1160145"/>
              </a:tblGrid>
              <a:tr h="253746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50" spc="5" b="1">
                          <a:latin typeface="Times New Roman"/>
                          <a:cs typeface="Times New Roman"/>
                        </a:rPr>
                        <a:t>Annual Salary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50" spc="10" b="1">
                          <a:latin typeface="Times New Roman"/>
                          <a:cs typeface="Times New Roman"/>
                        </a:rPr>
                        <a:t>Bonus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1">
                <a:tc>
                  <a:txBody>
                    <a:bodyPr/>
                    <a:lstStyle/>
                    <a:p>
                      <a:pPr marL="73660">
                        <a:lnSpc>
                          <a:spcPts val="137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20,000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37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2,000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03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19,999 -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10,000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1,000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9,999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500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8042" y="8202548"/>
          <a:ext cx="3209925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1520825"/>
              </a:tblGrid>
              <a:tr h="249936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SALARY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BONUS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57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5000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1000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1000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58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15000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0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2000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8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98695"/>
            <a:ext cx="3638550" cy="15741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50" b="1">
                <a:latin typeface="Arial"/>
                <a:cs typeface="Arial"/>
              </a:rPr>
              <a:t>Additional Practices </a:t>
            </a:r>
            <a:r>
              <a:rPr dirty="0" sz="1250" spc="5" b="1">
                <a:latin typeface="Arial"/>
                <a:cs typeface="Arial"/>
              </a:rPr>
              <a:t>8 </a:t>
            </a:r>
            <a:r>
              <a:rPr dirty="0" sz="1250" b="1">
                <a:latin typeface="Arial"/>
                <a:cs typeface="Arial"/>
              </a:rPr>
              <a:t>and 9:</a:t>
            </a:r>
            <a:r>
              <a:rPr dirty="0" sz="1250" spc="-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611505" marR="896619" indent="-264160">
              <a:lnSpc>
                <a:spcPts val="1360"/>
              </a:lnSpc>
              <a:spcBef>
                <a:spcPts val="670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 ON  DEFINE P_SALARY = 5000  DECLARE</a:t>
            </a:r>
            <a:endParaRPr sz="1250">
              <a:latin typeface="Courier New"/>
              <a:cs typeface="Courier New"/>
            </a:endParaRPr>
          </a:p>
          <a:p>
            <a:pPr marL="730885" marR="5080">
              <a:lnSpc>
                <a:spcPts val="1360"/>
              </a:lnSpc>
              <a:spcBef>
                <a:spcPts val="5"/>
              </a:spcBef>
              <a:tabLst>
                <a:tab pos="1212850" algn="l"/>
                <a:tab pos="1503680" algn="l"/>
              </a:tabLst>
            </a:pPr>
            <a:r>
              <a:rPr dirty="0" sz="1250" spc="5" b="1">
                <a:latin typeface="Courier New"/>
                <a:cs typeface="Courier New"/>
              </a:rPr>
              <a:t>SAL	NUMBER(7,2) := &amp;P_SALARY;  BONUS	NUMBER(7,2);  ANN_SALARY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NUMBER(15,2);</a:t>
            </a:r>
            <a:endParaRPr sz="1250">
              <a:latin typeface="Courier New"/>
              <a:cs typeface="Courier New"/>
            </a:endParaRPr>
          </a:p>
          <a:p>
            <a:pPr marL="347980">
              <a:lnSpc>
                <a:spcPts val="1355"/>
              </a:lnSpc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788" y="1926567"/>
            <a:ext cx="3884929" cy="9099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ANN_SALARY := SAL * 12;</a:t>
            </a:r>
            <a:endParaRPr sz="1250">
              <a:latin typeface="Courier New"/>
              <a:cs typeface="Courier New"/>
            </a:endParaRPr>
          </a:p>
          <a:p>
            <a:pPr marL="251460" marR="1258570" indent="-239395">
              <a:lnSpc>
                <a:spcPts val="1360"/>
              </a:lnSpc>
              <a:spcBef>
                <a:spcPts val="90"/>
              </a:spcBef>
            </a:pPr>
            <a:r>
              <a:rPr dirty="0" sz="1250" spc="5" b="1">
                <a:latin typeface="Courier New"/>
                <a:cs typeface="Courier New"/>
              </a:rPr>
              <a:t>IF ANN_SALARY &gt;= 20000 THEN  BONUS :=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2000;</a:t>
            </a:r>
            <a:endParaRPr sz="1250">
              <a:latin typeface="Courier New"/>
              <a:cs typeface="Courier New"/>
            </a:endParaRPr>
          </a:p>
          <a:p>
            <a:pPr marL="251460" marR="5080" indent="-239395">
              <a:lnSpc>
                <a:spcPts val="136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ELSIF ANN_SALARY &lt;= 19999 AND ANN_SALARY  BONUS := 1000;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243" y="2445511"/>
            <a:ext cx="118427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&gt;=10000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THEN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223" y="2791474"/>
            <a:ext cx="6066790" cy="41027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2110">
              <a:lnSpc>
                <a:spcPts val="143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ELSE</a:t>
            </a:r>
            <a:endParaRPr sz="1250">
              <a:latin typeface="Courier New"/>
              <a:cs typeface="Courier New"/>
            </a:endParaRPr>
          </a:p>
          <a:p>
            <a:pPr marL="372110" marR="4192904" indent="238760">
              <a:lnSpc>
                <a:spcPts val="1360"/>
              </a:lnSpc>
              <a:spcBef>
                <a:spcPts val="90"/>
              </a:spcBef>
            </a:pPr>
            <a:r>
              <a:rPr dirty="0" sz="1250" spc="5" b="1">
                <a:latin typeface="Courier New"/>
                <a:cs typeface="Courier New"/>
              </a:rPr>
              <a:t>BONUS :=</a:t>
            </a:r>
            <a:r>
              <a:rPr dirty="0" sz="1250" spc="-7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500;  END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IF;</a:t>
            </a:r>
            <a:endParaRPr sz="1250">
              <a:latin typeface="Courier New"/>
              <a:cs typeface="Courier New"/>
            </a:endParaRPr>
          </a:p>
          <a:p>
            <a:pPr marL="372110" marR="1537335">
              <a:lnSpc>
                <a:spcPts val="1360"/>
              </a:lnSpc>
              <a:spcBef>
                <a:spcPts val="5"/>
              </a:spcBef>
              <a:tabLst>
                <a:tab pos="4135120" algn="l"/>
              </a:tabLst>
            </a:pPr>
            <a:r>
              <a:rPr dirty="0" sz="1250" spc="5" b="1">
                <a:latin typeface="Courier New"/>
                <a:cs typeface="Courier New"/>
              </a:rPr>
              <a:t>DBMS_OUTPUT.PUT_LINE </a:t>
            </a:r>
            <a:r>
              <a:rPr dirty="0" sz="1250" b="1">
                <a:latin typeface="Courier New"/>
                <a:cs typeface="Courier New"/>
              </a:rPr>
              <a:t>('The </a:t>
            </a:r>
            <a:r>
              <a:rPr dirty="0" sz="1250" spc="5" b="1">
                <a:latin typeface="Courier New"/>
                <a:cs typeface="Courier New"/>
              </a:rPr>
              <a:t>Bonus</a:t>
            </a:r>
            <a:r>
              <a:rPr dirty="0" sz="1250" spc="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is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$	'</a:t>
            </a:r>
            <a:r>
              <a:rPr dirty="0" sz="1250" spc="-8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||  TO_CHAR(BONUS));</a:t>
            </a:r>
            <a:endParaRPr sz="1250">
              <a:latin typeface="Courier New"/>
              <a:cs typeface="Courier New"/>
            </a:endParaRPr>
          </a:p>
          <a:p>
            <a:pPr marL="181610">
              <a:lnSpc>
                <a:spcPct val="100000"/>
              </a:lnSpc>
              <a:spcBef>
                <a:spcPts val="220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81610">
              <a:lnSpc>
                <a:spcPct val="100000"/>
              </a:lnSpc>
              <a:spcBef>
                <a:spcPts val="240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81610">
              <a:lnSpc>
                <a:spcPct val="100000"/>
              </a:lnSpc>
              <a:spcBef>
                <a:spcPts val="24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491490" marR="8890" indent="-479425">
              <a:lnSpc>
                <a:spcPct val="93400"/>
              </a:lnSpc>
              <a:tabLst>
                <a:tab pos="492125" algn="l"/>
                <a:tab pos="5042535" algn="l"/>
                <a:tab pos="5520055" algn="l"/>
              </a:tabLst>
            </a:pPr>
            <a:r>
              <a:rPr dirty="0" sz="1250">
                <a:latin typeface="Times New Roman"/>
                <a:cs typeface="Times New Roman"/>
              </a:rPr>
              <a:t>9.  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a.		Execute the script </a:t>
            </a:r>
            <a:r>
              <a:rPr dirty="0" sz="1250" spc="5">
                <a:latin typeface="Courier New"/>
                <a:cs typeface="Courier New"/>
              </a:rPr>
              <a:t>lab_ap_09_a.sql</a:t>
            </a:r>
            <a:r>
              <a:rPr dirty="0" sz="1250" spc="-26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 create a </a:t>
            </a:r>
            <a:r>
              <a:rPr dirty="0" sz="1250" spc="5">
                <a:latin typeface="Times New Roman"/>
                <a:cs typeface="Times New Roman"/>
              </a:rPr>
              <a:t>temporary </a:t>
            </a:r>
            <a:r>
              <a:rPr dirty="0" sz="1250">
                <a:latin typeface="Times New Roman"/>
                <a:cs typeface="Times New Roman"/>
              </a:rPr>
              <a:t>table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called	</a:t>
            </a:r>
            <a:r>
              <a:rPr dirty="0" sz="1250" spc="5">
                <a:latin typeface="Courier New"/>
                <a:cs typeface="Courier New"/>
              </a:rPr>
              <a:t>emp</a:t>
            </a:r>
            <a:r>
              <a:rPr dirty="0" sz="1250" spc="5">
                <a:latin typeface="Times New Roman"/>
                <a:cs typeface="Times New Roman"/>
              </a:rPr>
              <a:t>.  </a:t>
            </a:r>
            <a:r>
              <a:rPr dirty="0" sz="1250" spc="-5">
                <a:latin typeface="Times New Roman"/>
                <a:cs typeface="Times New Roman"/>
              </a:rPr>
              <a:t>W</a:t>
            </a:r>
            <a:r>
              <a:rPr dirty="0" sz="1250" spc="5">
                <a:latin typeface="Times New Roman"/>
                <a:cs typeface="Times New Roman"/>
              </a:rPr>
              <a:t>r</a:t>
            </a:r>
            <a:r>
              <a:rPr dirty="0" sz="1250">
                <a:latin typeface="Times New Roman"/>
                <a:cs typeface="Times New Roman"/>
              </a:rPr>
              <a:t>ite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PL/SQ</a:t>
            </a:r>
            <a:r>
              <a:rPr dirty="0" sz="1250" spc="5">
                <a:latin typeface="Times New Roman"/>
                <a:cs typeface="Times New Roman"/>
              </a:rPr>
              <a:t>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block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stor</a:t>
            </a:r>
            <a:r>
              <a:rPr dirty="0" sz="1250">
                <a:latin typeface="Times New Roman"/>
                <a:cs typeface="Times New Roman"/>
              </a:rPr>
              <a:t>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emplo</a:t>
            </a:r>
            <a:r>
              <a:rPr dirty="0" sz="1250" spc="-5">
                <a:latin typeface="Times New Roman"/>
                <a:cs typeface="Times New Roman"/>
              </a:rPr>
              <a:t>y</a:t>
            </a:r>
            <a:r>
              <a:rPr dirty="0" sz="1250">
                <a:latin typeface="Times New Roman"/>
                <a:cs typeface="Times New Roman"/>
              </a:rPr>
              <a:t>ee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number,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new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department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3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number,  </a:t>
            </a:r>
            <a:r>
              <a:rPr dirty="0" sz="1250">
                <a:latin typeface="Times New Roman"/>
                <a:cs typeface="Times New Roman"/>
              </a:rPr>
              <a:t>and the percentage increase in the salary in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substitution	variables.</a:t>
            </a:r>
            <a:endParaRPr sz="1250">
              <a:latin typeface="Times New Roman"/>
              <a:cs typeface="Times New Roman"/>
            </a:endParaRPr>
          </a:p>
          <a:p>
            <a:pPr marL="491490" marR="3154045">
              <a:lnSpc>
                <a:spcPts val="1360"/>
              </a:lnSpc>
              <a:spcBef>
                <a:spcPts val="31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 ON  DEFINE P_EMPNO = 100  DEFINE P_NEW_DEPTNO = 10  DEFINE P_PER_INCREASE =</a:t>
            </a:r>
            <a:r>
              <a:rPr dirty="0" sz="1250" spc="-4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ourier New"/>
              <a:cs typeface="Courier New"/>
            </a:endParaRPr>
          </a:p>
          <a:p>
            <a:pPr marL="491490" marR="5080" indent="-239395">
              <a:lnSpc>
                <a:spcPct val="90800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b. Update the department </a:t>
            </a:r>
            <a:r>
              <a:rPr dirty="0" sz="1250" spc="5">
                <a:latin typeface="Times New Roman"/>
                <a:cs typeface="Times New Roman"/>
              </a:rPr>
              <a:t>ID </a:t>
            </a:r>
            <a:r>
              <a:rPr dirty="0" sz="1250">
                <a:latin typeface="Times New Roman"/>
                <a:cs typeface="Times New Roman"/>
              </a:rPr>
              <a:t>of the employee with the </a:t>
            </a:r>
            <a:r>
              <a:rPr dirty="0" sz="1250" spc="5">
                <a:latin typeface="Times New Roman"/>
                <a:cs typeface="Times New Roman"/>
              </a:rPr>
              <a:t>new </a:t>
            </a:r>
            <a:r>
              <a:rPr dirty="0" sz="1250">
                <a:latin typeface="Times New Roman"/>
                <a:cs typeface="Times New Roman"/>
              </a:rPr>
              <a:t>department number, and  update the salary with the new </a:t>
            </a:r>
            <a:r>
              <a:rPr dirty="0" sz="1250" spc="-5">
                <a:latin typeface="Times New Roman"/>
                <a:cs typeface="Times New Roman"/>
              </a:rPr>
              <a:t>salary. </a:t>
            </a:r>
            <a:r>
              <a:rPr dirty="0" sz="1250">
                <a:latin typeface="Times New Roman"/>
                <a:cs typeface="Times New Roman"/>
              </a:rPr>
              <a:t>Use the </a:t>
            </a:r>
            <a:r>
              <a:rPr dirty="0" sz="1250" spc="5">
                <a:latin typeface="Courier New"/>
                <a:cs typeface="Courier New"/>
              </a:rPr>
              <a:t>emp </a:t>
            </a:r>
            <a:r>
              <a:rPr dirty="0" sz="1250">
                <a:latin typeface="Times New Roman"/>
                <a:cs typeface="Times New Roman"/>
              </a:rPr>
              <a:t>table for the </a:t>
            </a:r>
            <a:r>
              <a:rPr dirty="0" sz="1250" spc="-5">
                <a:latin typeface="Times New Roman"/>
                <a:cs typeface="Times New Roman"/>
              </a:rPr>
              <a:t>updates. </a:t>
            </a:r>
            <a:r>
              <a:rPr dirty="0" sz="1250">
                <a:latin typeface="Times New Roman"/>
                <a:cs typeface="Times New Roman"/>
              </a:rPr>
              <a:t>After the  update is complete, display the message, “Update complete” in the window. If no  matching </a:t>
            </a:r>
            <a:r>
              <a:rPr dirty="0" sz="1250" spc="-5">
                <a:latin typeface="Times New Roman"/>
                <a:cs typeface="Times New Roman"/>
              </a:rPr>
              <a:t>records </a:t>
            </a:r>
            <a:r>
              <a:rPr dirty="0" sz="1250">
                <a:latin typeface="Times New Roman"/>
                <a:cs typeface="Times New Roman"/>
              </a:rPr>
              <a:t>are found, </a:t>
            </a:r>
            <a:r>
              <a:rPr dirty="0" sz="1250" spc="-5">
                <a:latin typeface="Times New Roman"/>
                <a:cs typeface="Times New Roman"/>
              </a:rPr>
              <a:t>display </a:t>
            </a:r>
            <a:r>
              <a:rPr dirty="0" sz="1250">
                <a:latin typeface="Times New Roman"/>
                <a:cs typeface="Times New Roman"/>
              </a:rPr>
              <a:t>the message, “No Data Found.” Test the PL/SQL  block for the following test cases.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0769" y="7118222"/>
          <a:ext cx="5478145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/>
                <a:gridCol w="1922780"/>
                <a:gridCol w="1236344"/>
                <a:gridCol w="1028700"/>
              </a:tblGrid>
              <a:tr h="281939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EMPLOYEE_ID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NEW_DEPARTMENT_ID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95"/>
                        </a:lnSpc>
                      </a:pPr>
                      <a:r>
                        <a:rPr dirty="0" sz="1300" spc="15">
                          <a:latin typeface="Courier New"/>
                          <a:cs typeface="Courier New"/>
                        </a:rPr>
                        <a:t>%</a:t>
                      </a:r>
                      <a:r>
                        <a:rPr dirty="0" sz="13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 spc="10">
                          <a:latin typeface="Courier New"/>
                          <a:cs typeface="Courier New"/>
                        </a:rPr>
                        <a:t>INCREASE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MESSAGE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238"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100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20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95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6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Update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1915">
                        <a:lnSpc>
                          <a:spcPts val="153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Complete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481"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30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5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7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dirty="0" sz="13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 spc="10">
                          <a:latin typeface="Courier New"/>
                          <a:cs typeface="Courier New"/>
                        </a:rPr>
                        <a:t>Data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2550">
                        <a:lnSpc>
                          <a:spcPts val="153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found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238"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126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40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00"/>
                        </a:lnSpc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70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Update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1915">
                        <a:lnSpc>
                          <a:spcPts val="1525"/>
                        </a:lnSpc>
                      </a:pPr>
                      <a:r>
                        <a:rPr dirty="0" sz="1300" spc="10">
                          <a:latin typeface="Courier New"/>
                          <a:cs typeface="Courier New"/>
                        </a:rPr>
                        <a:t>Complete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violation </a:t>
            </a:r>
            <a:r>
              <a:rPr dirty="0" spc="-5"/>
              <a:t>of </a:t>
            </a:r>
            <a:r>
              <a:rPr dirty="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O</a:t>
            </a:r>
            <a:r>
              <a:rPr dirty="0" sz="800" spc="-229"/>
              <a:t>ra</a:t>
            </a:r>
            <a:r>
              <a:rPr dirty="0" baseline="-19323" sz="1725" spc="-345" b="1">
                <a:latin typeface="Arial"/>
                <a:cs typeface="Arial"/>
              </a:rPr>
              <a:t>r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le</a:t>
            </a:r>
            <a:r>
              <a:rPr dirty="0" baseline="-19323" sz="1725" spc="-345" b="1">
                <a:latin typeface="Arial"/>
                <a:cs typeface="Arial"/>
              </a:rPr>
              <a:t>c</a:t>
            </a:r>
            <a:r>
              <a:rPr dirty="0" sz="800" spc="-229"/>
              <a:t>c</a:t>
            </a:r>
            <a:r>
              <a:rPr dirty="0" baseline="-19323" sz="1725" spc="-345" b="1">
                <a:latin typeface="Arial"/>
                <a:cs typeface="Arial"/>
              </a:rPr>
              <a:t>l</a:t>
            </a:r>
            <a:r>
              <a:rPr dirty="0" sz="800" spc="-229"/>
              <a:t>o</a:t>
            </a:r>
            <a:r>
              <a:rPr dirty="0" baseline="-19323" sz="1725" spc="-345" b="1">
                <a:latin typeface="Arial"/>
                <a:cs typeface="Arial"/>
              </a:rPr>
              <a:t>e</a:t>
            </a:r>
            <a:r>
              <a:rPr dirty="0" sz="800" spc="-229"/>
              <a:t>py</a:t>
            </a:r>
            <a:r>
              <a:rPr dirty="0" baseline="-19323" sz="1725" spc="-345" b="1">
                <a:latin typeface="Arial"/>
                <a:cs typeface="Arial"/>
              </a:rPr>
              <a:t>D</a:t>
            </a:r>
            <a:r>
              <a:rPr dirty="0" sz="800" spc="-229"/>
              <a:t>rig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h</a:t>
            </a:r>
            <a:r>
              <a:rPr dirty="0" baseline="-19323" sz="1725" spc="-345" b="1">
                <a:latin typeface="Arial"/>
                <a:cs typeface="Arial"/>
              </a:rPr>
              <a:t>t</a:t>
            </a:r>
            <a:r>
              <a:rPr dirty="0" sz="800" spc="-229"/>
              <a:t>t</a:t>
            </a:r>
            <a:r>
              <a:rPr dirty="0" baseline="-19323" sz="1725" spc="-345" b="1">
                <a:latin typeface="Arial"/>
                <a:cs typeface="Arial"/>
              </a:rPr>
              <a:t>a</a:t>
            </a:r>
            <a:r>
              <a:rPr dirty="0" sz="800" spc="-229"/>
              <a:t>. </a:t>
            </a:r>
            <a:r>
              <a:rPr dirty="0" sz="800" spc="-245"/>
              <a:t>A</a:t>
            </a:r>
            <a:r>
              <a:rPr dirty="0" baseline="-19323" sz="1725" spc="-367" b="1">
                <a:latin typeface="Arial"/>
                <a:cs typeface="Arial"/>
              </a:rPr>
              <a:t>b</a:t>
            </a:r>
            <a:r>
              <a:rPr dirty="0" sz="800" spc="-245"/>
              <a:t>ll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/>
              <a:t>W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/>
              <a:t>D</a:t>
            </a:r>
            <a:r>
              <a:rPr dirty="0" baseline="-19323" sz="1725" spc="-367" b="1">
                <a:latin typeface="Arial"/>
                <a:cs typeface="Arial"/>
              </a:rPr>
              <a:t>e</a:t>
            </a:r>
            <a:r>
              <a:rPr dirty="0" sz="800" spc="-245"/>
              <a:t>P </a:t>
            </a:r>
            <a:r>
              <a:rPr dirty="0" baseline="-19323" sz="1725" spc="-359" b="1">
                <a:latin typeface="Arial"/>
                <a:cs typeface="Arial"/>
              </a:rPr>
              <a:t>1</a:t>
            </a:r>
            <a:r>
              <a:rPr dirty="0" sz="800" spc="-240"/>
              <a:t>st</a:t>
            </a:r>
            <a:r>
              <a:rPr dirty="0" baseline="-19323" sz="1725" spc="-359" b="1">
                <a:latin typeface="Arial"/>
                <a:cs typeface="Arial"/>
              </a:rPr>
              <a:t>0</a:t>
            </a:r>
            <a:r>
              <a:rPr dirty="0" sz="800" spc="-240"/>
              <a:t>ud</a:t>
            </a:r>
            <a:r>
              <a:rPr dirty="0" baseline="-19323" sz="1725" spc="-359" b="1" i="1">
                <a:latin typeface="Arial"/>
                <a:cs typeface="Arial"/>
              </a:rPr>
              <a:t>g</a:t>
            </a:r>
            <a:r>
              <a:rPr dirty="0" sz="800" spc="-240"/>
              <a:t>e</a:t>
            </a:r>
            <a:r>
              <a:rPr dirty="0" baseline="-19323" sz="1725" spc="-359" b="1">
                <a:latin typeface="Arial"/>
                <a:cs typeface="Arial"/>
              </a:rPr>
              <a:t>:</a:t>
            </a:r>
            <a:r>
              <a:rPr dirty="0" sz="800" spc="-240"/>
              <a:t>nt</a:t>
            </a:r>
            <a:r>
              <a:rPr dirty="0" baseline="-19323" sz="1725" spc="-359" b="1">
                <a:latin typeface="Arial"/>
                <a:cs typeface="Arial"/>
              </a:rPr>
              <a:t>P</a:t>
            </a:r>
            <a:r>
              <a:rPr dirty="0" sz="800" spc="-240"/>
              <a:t>s </a:t>
            </a:r>
            <a:r>
              <a:rPr dirty="0" sz="800" spc="-260"/>
              <a:t>m</a:t>
            </a:r>
            <a:r>
              <a:rPr dirty="0" baseline="-19323" sz="1725" spc="-390" b="1">
                <a:latin typeface="Arial"/>
                <a:cs typeface="Arial"/>
              </a:rPr>
              <a:t>L</a:t>
            </a:r>
            <a:r>
              <a:rPr dirty="0" sz="800" spc="-260"/>
              <a:t>u</a:t>
            </a:r>
            <a:r>
              <a:rPr dirty="0" baseline="-19323" sz="1725" spc="-390" b="1">
                <a:latin typeface="Arial"/>
                <a:cs typeface="Arial"/>
              </a:rPr>
              <a:t>/</a:t>
            </a:r>
            <a:r>
              <a:rPr dirty="0" sz="800" spc="-260"/>
              <a:t>s</a:t>
            </a:r>
            <a:r>
              <a:rPr dirty="0" baseline="-19323" sz="1725" spc="-390" b="1">
                <a:latin typeface="Arial"/>
                <a:cs typeface="Arial"/>
              </a:rPr>
              <a:t>S</a:t>
            </a:r>
            <a:r>
              <a:rPr dirty="0" sz="800" spc="-260"/>
              <a:t>t </a:t>
            </a:r>
            <a:r>
              <a:rPr dirty="0" baseline="-19323" sz="1725" spc="-352" b="1">
                <a:latin typeface="Arial"/>
                <a:cs typeface="Arial"/>
              </a:rPr>
              <a:t>Q</a:t>
            </a:r>
            <a:r>
              <a:rPr dirty="0" sz="800" spc="-235"/>
              <a:t>rec</a:t>
            </a:r>
            <a:r>
              <a:rPr dirty="0" baseline="-19323" sz="1725" spc="-352" b="1">
                <a:latin typeface="Arial"/>
                <a:cs typeface="Arial"/>
              </a:rPr>
              <a:t>L</a:t>
            </a:r>
            <a:r>
              <a:rPr dirty="0" sz="800" spc="-235"/>
              <a:t>eiv</a:t>
            </a:r>
            <a:r>
              <a:rPr dirty="0" baseline="-19323" sz="1725" spc="-352" b="1">
                <a:latin typeface="Arial"/>
                <a:cs typeface="Arial"/>
              </a:rPr>
              <a:t>F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u</a:t>
            </a:r>
            <a:r>
              <a:rPr dirty="0" sz="800" spc="-235"/>
              <a:t>an</a:t>
            </a:r>
            <a:r>
              <a:rPr dirty="0" baseline="-19323" sz="1725" spc="-352" b="1">
                <a:latin typeface="Arial"/>
                <a:cs typeface="Arial"/>
              </a:rPr>
              <a:t>n</a:t>
            </a:r>
            <a:r>
              <a:rPr dirty="0" sz="800" spc="-235"/>
              <a:t>e</a:t>
            </a:r>
            <a:r>
              <a:rPr dirty="0" baseline="-19323" sz="1725" spc="-352" b="1">
                <a:latin typeface="Arial"/>
                <a:cs typeface="Arial"/>
              </a:rPr>
              <a:t>d</a:t>
            </a:r>
            <a:r>
              <a:rPr dirty="0" sz="800" spc="-235"/>
              <a:t>K</a:t>
            </a:r>
            <a:r>
              <a:rPr dirty="0" baseline="-19323" sz="1725" spc="-352" b="1">
                <a:latin typeface="Arial"/>
                <a:cs typeface="Arial"/>
              </a:rPr>
              <a:t>a</a:t>
            </a:r>
            <a:r>
              <a:rPr dirty="0" sz="800" spc="-235"/>
              <a:t>it </a:t>
            </a:r>
            <a:r>
              <a:rPr dirty="0" baseline="-19323" sz="1725" spc="-359" b="1">
                <a:latin typeface="Arial"/>
                <a:cs typeface="Arial"/>
              </a:rPr>
              <a:t>m</a:t>
            </a:r>
            <a:r>
              <a:rPr dirty="0" sz="800" spc="-240"/>
              <a:t>wa</a:t>
            </a:r>
            <a:r>
              <a:rPr dirty="0" baseline="-19323" sz="1725" spc="-359" b="1">
                <a:latin typeface="Arial"/>
                <a:cs typeface="Arial"/>
              </a:rPr>
              <a:t>e</a:t>
            </a:r>
            <a:r>
              <a:rPr dirty="0" sz="800" spc="-240"/>
              <a:t>te</a:t>
            </a:r>
            <a:r>
              <a:rPr dirty="0" baseline="-19323" sz="1725" spc="-359" b="1">
                <a:latin typeface="Arial"/>
                <a:cs typeface="Arial"/>
              </a:rPr>
              <a:t>n</a:t>
            </a:r>
            <a:r>
              <a:rPr dirty="0" sz="800" spc="-240"/>
              <a:t>rm</a:t>
            </a:r>
            <a:r>
              <a:rPr dirty="0" baseline="-19323" sz="1725" spc="-359" b="1">
                <a:latin typeface="Arial"/>
                <a:cs typeface="Arial"/>
              </a:rPr>
              <a:t>ta</a:t>
            </a:r>
            <a:r>
              <a:rPr dirty="0" sz="800" spc="-240"/>
              <a:t>ar</a:t>
            </a:r>
            <a:r>
              <a:rPr dirty="0" baseline="-19323" sz="1725" spc="-359" b="1">
                <a:latin typeface="Arial"/>
                <a:cs typeface="Arial"/>
              </a:rPr>
              <a:t>l</a:t>
            </a:r>
            <a:r>
              <a:rPr dirty="0" sz="800" spc="-240"/>
              <a:t>k</a:t>
            </a:r>
            <a:r>
              <a:rPr dirty="0" baseline="-19323" sz="1725" spc="-359" b="1">
                <a:latin typeface="Arial"/>
                <a:cs typeface="Arial"/>
              </a:rPr>
              <a:t>s</a:t>
            </a:r>
            <a:r>
              <a:rPr dirty="0" sz="800" spc="-240"/>
              <a:t>ed </a:t>
            </a:r>
            <a:r>
              <a:rPr dirty="0" sz="800" spc="-225"/>
              <a:t>w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ith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t</a:t>
            </a:r>
            <a:r>
              <a:rPr dirty="0" baseline="-19323" sz="1725" spc="-337" b="1">
                <a:latin typeface="Arial"/>
                <a:cs typeface="Arial"/>
              </a:rPr>
              <a:t>d</a:t>
            </a:r>
            <a:r>
              <a:rPr dirty="0" sz="800" spc="-225"/>
              <a:t>he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i</a:t>
            </a:r>
            <a:r>
              <a:rPr dirty="0" baseline="-19323" sz="1725" spc="-337" b="1">
                <a:latin typeface="Arial"/>
                <a:cs typeface="Arial"/>
              </a:rPr>
              <a:t>t</a:t>
            </a:r>
            <a:r>
              <a:rPr dirty="0" sz="800" spc="-225"/>
              <a:t>r</a:t>
            </a:r>
            <a:r>
              <a:rPr dirty="0" baseline="-19323" sz="1725" spc="-337" b="1">
                <a:latin typeface="Arial"/>
                <a:cs typeface="Arial"/>
              </a:rPr>
              <a:t>i</a:t>
            </a:r>
            <a:r>
              <a:rPr dirty="0" sz="800" spc="-225"/>
              <a:t>n</a:t>
            </a:r>
            <a:r>
              <a:rPr dirty="0" baseline="-19323" sz="1725" spc="-337" b="1">
                <a:latin typeface="Arial"/>
                <a:cs typeface="Arial"/>
              </a:rPr>
              <a:t>o</a:t>
            </a:r>
            <a:r>
              <a:rPr dirty="0" sz="800" spc="-225"/>
              <a:t>a</a:t>
            </a:r>
            <a:r>
              <a:rPr dirty="0" baseline="-19323" sz="1725" spc="-337" b="1">
                <a:latin typeface="Arial"/>
                <a:cs typeface="Arial"/>
              </a:rPr>
              <a:t>n</a:t>
            </a:r>
            <a:r>
              <a:rPr dirty="0" sz="800" spc="-225"/>
              <a:t>m</a:t>
            </a:r>
            <a:r>
              <a:rPr dirty="0" baseline="-19323" sz="1725" spc="-337" b="1">
                <a:latin typeface="Arial"/>
                <a:cs typeface="Arial"/>
              </a:rPr>
              <a:t>a</a:t>
            </a:r>
            <a:r>
              <a:rPr dirty="0" sz="800" spc="-225"/>
              <a:t>e </a:t>
            </a:r>
            <a:r>
              <a:rPr dirty="0" baseline="-19323" sz="1725" spc="-330" b="1">
                <a:latin typeface="Arial"/>
                <a:cs typeface="Arial"/>
              </a:rPr>
              <a:t>l</a:t>
            </a:r>
            <a:r>
              <a:rPr dirty="0" sz="800" spc="-220"/>
              <a:t>an</a:t>
            </a:r>
            <a:r>
              <a:rPr dirty="0" baseline="-19323" sz="1725" spc="-330" b="1">
                <a:latin typeface="Arial"/>
                <a:cs typeface="Arial"/>
              </a:rPr>
              <a:t>P</a:t>
            </a:r>
            <a:r>
              <a:rPr dirty="0" sz="800" spc="-220"/>
              <a:t>d</a:t>
            </a:r>
            <a:r>
              <a:rPr dirty="0" baseline="-19323" sz="1725" spc="-330" b="1">
                <a:latin typeface="Arial"/>
                <a:cs typeface="Arial"/>
              </a:rPr>
              <a:t>r</a:t>
            </a:r>
            <a:r>
              <a:rPr dirty="0" sz="800" spc="-220"/>
              <a:t>e</a:t>
            </a:r>
            <a:r>
              <a:rPr dirty="0" baseline="-19323" sz="1725" spc="-330" b="1">
                <a:latin typeface="Arial"/>
                <a:cs typeface="Arial"/>
              </a:rPr>
              <a:t>a</a:t>
            </a:r>
            <a:r>
              <a:rPr dirty="0" sz="800" spc="-220"/>
              <a:t>m</a:t>
            </a:r>
            <a:r>
              <a:rPr dirty="0" baseline="-19323" sz="1725" spc="-330" b="1">
                <a:latin typeface="Arial"/>
                <a:cs typeface="Arial"/>
              </a:rPr>
              <a:t>c</a:t>
            </a:r>
            <a:r>
              <a:rPr dirty="0" sz="800" spc="-220"/>
              <a:t>a</a:t>
            </a:r>
            <a:r>
              <a:rPr dirty="0" baseline="-19323" sz="1725" spc="-330" b="1">
                <a:latin typeface="Arial"/>
                <a:cs typeface="Arial"/>
              </a:rPr>
              <a:t>t</a:t>
            </a:r>
            <a:r>
              <a:rPr dirty="0" sz="800" spc="-220"/>
              <a:t>il.</a:t>
            </a:r>
            <a:r>
              <a:rPr dirty="0" baseline="-19323" sz="1725" spc="-330" b="1">
                <a:latin typeface="Arial"/>
                <a:cs typeface="Arial"/>
              </a:rPr>
              <a:t>ic</a:t>
            </a:r>
            <a:r>
              <a:rPr dirty="0" sz="800" spc="-220"/>
              <a:t>C</a:t>
            </a:r>
            <a:r>
              <a:rPr dirty="0" baseline="-19323" sz="1725" spc="-330" b="1">
                <a:latin typeface="Arial"/>
                <a:cs typeface="Arial"/>
              </a:rPr>
              <a:t>e</a:t>
            </a:r>
            <a:r>
              <a:rPr dirty="0" sz="800" spc="-220"/>
              <a:t>ont</a:t>
            </a:r>
            <a:r>
              <a:rPr dirty="0" baseline="-19323" sz="1725" spc="-330" b="1">
                <a:latin typeface="Arial"/>
                <a:cs typeface="Arial"/>
              </a:rPr>
              <a:t>S</a:t>
            </a:r>
            <a:r>
              <a:rPr dirty="0" sz="800" spc="-220"/>
              <a:t>ac</a:t>
            </a:r>
            <a:r>
              <a:rPr dirty="0" baseline="-19323" sz="1725" spc="-330" b="1">
                <a:latin typeface="Arial"/>
                <a:cs typeface="Arial"/>
              </a:rPr>
              <a:t>o</a:t>
            </a:r>
            <a:r>
              <a:rPr dirty="0" sz="800" spc="-220"/>
              <a:t>t</a:t>
            </a:r>
            <a:r>
              <a:rPr dirty="0" sz="800" spc="-190"/>
              <a:t> </a:t>
            </a:r>
            <a:r>
              <a:rPr dirty="0" baseline="-19323" sz="1725" spc="-7" b="1">
                <a:latin typeface="Arial"/>
                <a:cs typeface="Arial"/>
              </a:rPr>
              <a:t>lutions-</a:t>
            </a:r>
            <a:r>
              <a:rPr dirty="0" baseline="-19323" sz="1725" spc="-7" b="1">
                <a:latin typeface="Arial"/>
                <a:cs typeface="Arial"/>
              </a:rPr>
              <a:t>9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98094"/>
            <a:ext cx="6238875" cy="70688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50" b="1">
                <a:latin typeface="Arial"/>
                <a:cs typeface="Arial"/>
              </a:rPr>
              <a:t>Additional Practices </a:t>
            </a:r>
            <a:r>
              <a:rPr dirty="0" sz="1250" spc="5" b="1">
                <a:latin typeface="Arial"/>
                <a:cs typeface="Arial"/>
              </a:rPr>
              <a:t>9 </a:t>
            </a:r>
            <a:r>
              <a:rPr dirty="0" sz="1250" b="1">
                <a:latin typeface="Arial"/>
                <a:cs typeface="Arial"/>
              </a:rPr>
              <a:t>and 10: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611505">
              <a:lnSpc>
                <a:spcPct val="100000"/>
              </a:lnSpc>
              <a:spcBef>
                <a:spcPts val="630"/>
              </a:spcBef>
            </a:pPr>
            <a:r>
              <a:rPr dirty="0" sz="1250" spc="5" b="1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EMPNO emp.EMPLOYEE_ID%TYPE :=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&amp;P_EMPNO;</a:t>
            </a:r>
            <a:endParaRPr sz="1250">
              <a:latin typeface="Courier New"/>
              <a:cs typeface="Courier New"/>
            </a:endParaRPr>
          </a:p>
          <a:p>
            <a:pPr marL="946785" marR="26543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NEW_DEPTNO emp.DEPARTMENT_ID%TYPE := &amp; P_NEW_DEPTNO;  PER_INCREASE NUMBER(7,2) := &amp; P_PER_INCREASE;</a:t>
            </a:r>
            <a:endParaRPr sz="125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  <a:spcBef>
                <a:spcPts val="15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106616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UPDATE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</a:t>
            </a:r>
            <a:endParaRPr sz="1250">
              <a:latin typeface="Courier New"/>
              <a:cs typeface="Courier New"/>
            </a:endParaRPr>
          </a:p>
          <a:p>
            <a:pPr marL="106616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department_id =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NEW_DEPTNO,</a:t>
            </a:r>
            <a:endParaRPr sz="1250">
              <a:latin typeface="Courier New"/>
              <a:cs typeface="Courier New"/>
            </a:endParaRPr>
          </a:p>
          <a:p>
            <a:pPr marL="1066165" marR="697865" indent="26670">
              <a:lnSpc>
                <a:spcPct val="100000"/>
              </a:lnSpc>
              <a:spcBef>
                <a:spcPts val="5"/>
              </a:spcBef>
              <a:tabLst>
                <a:tab pos="1864995" algn="l"/>
              </a:tabLst>
            </a:pPr>
            <a:r>
              <a:rPr dirty="0" sz="1250" spc="5" b="1">
                <a:latin typeface="Courier New"/>
                <a:cs typeface="Courier New"/>
              </a:rPr>
              <a:t>salary	= salary + (salary * PER_INCREASE/100)  WHERE employee_id =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10" b="1">
                <a:latin typeface="Courier New"/>
                <a:cs typeface="Courier New"/>
              </a:rPr>
              <a:t>EMPNO;</a:t>
            </a:r>
            <a:endParaRPr sz="1250">
              <a:latin typeface="Courier New"/>
              <a:cs typeface="Courier New"/>
            </a:endParaRPr>
          </a:p>
          <a:p>
            <a:pPr marL="1259205" marR="1207770" indent="-19304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IF SQL%ROWCOUNT = 0 </a:t>
            </a:r>
            <a:r>
              <a:rPr dirty="0" sz="1250" spc="10" b="1">
                <a:latin typeface="Courier New"/>
                <a:cs typeface="Courier New"/>
              </a:rPr>
              <a:t>THEN  </a:t>
            </a:r>
            <a:r>
              <a:rPr dirty="0" sz="1250" spc="5" b="1">
                <a:latin typeface="Courier New"/>
                <a:cs typeface="Courier New"/>
              </a:rPr>
              <a:t>DBMS_OUTPUT.PUT_LINE ('No Data</a:t>
            </a:r>
            <a:r>
              <a:rPr dirty="0" sz="1250" spc="-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Found');</a:t>
            </a:r>
            <a:endParaRPr sz="1250">
              <a:latin typeface="Courier New"/>
              <a:cs typeface="Courier New"/>
            </a:endParaRPr>
          </a:p>
          <a:p>
            <a:pPr marL="1092835">
              <a:lnSpc>
                <a:spcPct val="100000"/>
              </a:lnSpc>
              <a:spcBef>
                <a:spcPts val="15"/>
              </a:spcBef>
            </a:pPr>
            <a:r>
              <a:rPr dirty="0" sz="1250" spc="10" b="1">
                <a:latin typeface="Courier New"/>
                <a:cs typeface="Courier New"/>
              </a:rPr>
              <a:t>ELSE</a:t>
            </a:r>
            <a:endParaRPr sz="1250">
              <a:latin typeface="Courier New"/>
              <a:cs typeface="Courier New"/>
            </a:endParaRPr>
          </a:p>
          <a:p>
            <a:pPr marL="1066165" marR="1014730" indent="19240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('Update Complete');  END </a:t>
            </a:r>
            <a:r>
              <a:rPr dirty="0" sz="1250" spc="10" b="1">
                <a:latin typeface="Courier New"/>
                <a:cs typeface="Courier New"/>
              </a:rPr>
              <a:t>IF;</a:t>
            </a:r>
            <a:endParaRPr sz="125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491490" marR="5080" indent="-240029">
              <a:lnSpc>
                <a:spcPct val="101600"/>
              </a:lnSpc>
            </a:pPr>
            <a:r>
              <a:rPr dirty="0" sz="1250">
                <a:latin typeface="Times New Roman"/>
                <a:cs typeface="Times New Roman"/>
              </a:rPr>
              <a:t>10. Create a PL/SQL block to declare a cursor </a:t>
            </a:r>
            <a:r>
              <a:rPr dirty="0" sz="1150" spc="-5">
                <a:latin typeface="Courier New"/>
                <a:cs typeface="Courier New"/>
              </a:rPr>
              <a:t>EMP_CUR </a:t>
            </a:r>
            <a:r>
              <a:rPr dirty="0" sz="1250">
                <a:latin typeface="Times New Roman"/>
                <a:cs typeface="Times New Roman"/>
              </a:rPr>
              <a:t>to select the employee name,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salary,  and hire date from the </a:t>
            </a:r>
            <a:r>
              <a:rPr dirty="0" sz="1150" spc="-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table. Process each row from the </a:t>
            </a:r>
            <a:r>
              <a:rPr dirty="0" sz="1250" spc="-5">
                <a:latin typeface="Times New Roman"/>
                <a:cs typeface="Times New Roman"/>
              </a:rPr>
              <a:t>cursor, </a:t>
            </a:r>
            <a:r>
              <a:rPr dirty="0" sz="1250">
                <a:latin typeface="Times New Roman"/>
                <a:cs typeface="Times New Roman"/>
              </a:rPr>
              <a:t>and if the 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is greater than 15,000 and the </a:t>
            </a:r>
            <a:r>
              <a:rPr dirty="0" sz="1250" spc="5">
                <a:latin typeface="Times New Roman"/>
                <a:cs typeface="Times New Roman"/>
              </a:rPr>
              <a:t>hire </a:t>
            </a:r>
            <a:r>
              <a:rPr dirty="0" sz="1250">
                <a:latin typeface="Times New Roman"/>
                <a:cs typeface="Times New Roman"/>
              </a:rPr>
              <a:t>date is greater than 01-FEB-1988, </a:t>
            </a:r>
            <a:r>
              <a:rPr dirty="0" sz="1250" spc="-5">
                <a:latin typeface="Times New Roman"/>
                <a:cs typeface="Times New Roman"/>
              </a:rPr>
              <a:t>display the  </a:t>
            </a:r>
            <a:r>
              <a:rPr dirty="0" sz="1250">
                <a:latin typeface="Times New Roman"/>
                <a:cs typeface="Times New Roman"/>
              </a:rPr>
              <a:t>employee name, </a:t>
            </a:r>
            <a:r>
              <a:rPr dirty="0" sz="1250" spc="-5">
                <a:latin typeface="Times New Roman"/>
                <a:cs typeface="Times New Roman"/>
              </a:rPr>
              <a:t>salary, </a:t>
            </a:r>
            <a:r>
              <a:rPr dirty="0" sz="1250">
                <a:latin typeface="Times New Roman"/>
                <a:cs typeface="Times New Roman"/>
              </a:rPr>
              <a:t>and hire date in the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window.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611505" marR="3785870">
              <a:lnSpc>
                <a:spcPct val="100000"/>
              </a:lnSpc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  DECLARE</a:t>
            </a:r>
            <a:endParaRPr sz="125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CURSOR EMP_CUR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IS</a:t>
            </a:r>
            <a:endParaRPr sz="1250">
              <a:latin typeface="Courier New"/>
              <a:cs typeface="Courier New"/>
            </a:endParaRPr>
          </a:p>
          <a:p>
            <a:pPr marL="970280" marR="435609">
              <a:lnSpc>
                <a:spcPct val="100000"/>
              </a:lnSpc>
              <a:spcBef>
                <a:spcPts val="5"/>
              </a:spcBef>
              <a:tabLst>
                <a:tab pos="1743075" algn="l"/>
              </a:tabLst>
            </a:pPr>
            <a:r>
              <a:rPr dirty="0" sz="1250" spc="5" b="1">
                <a:latin typeface="Courier New"/>
                <a:cs typeface="Courier New"/>
              </a:rPr>
              <a:t>SELECT	last_name,salary,hire_date FROM EMPLOYEES;  ENAME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VARCHAR2(25);</a:t>
            </a:r>
            <a:endParaRPr sz="1250">
              <a:latin typeface="Courier New"/>
              <a:cs typeface="Courier New"/>
            </a:endParaRPr>
          </a:p>
          <a:p>
            <a:pPr marL="970280" marR="3524250">
              <a:lnSpc>
                <a:spcPct val="100000"/>
              </a:lnSpc>
              <a:spcBef>
                <a:spcPts val="15"/>
              </a:spcBef>
              <a:tabLst>
                <a:tab pos="1548765" algn="l"/>
              </a:tabLst>
            </a:pPr>
            <a:r>
              <a:rPr dirty="0" sz="1250" spc="5" b="1">
                <a:latin typeface="Courier New"/>
                <a:cs typeface="Courier New"/>
              </a:rPr>
              <a:t>SAL</a:t>
            </a:r>
            <a:r>
              <a:rPr dirty="0" sz="1250" spc="5" b="1">
                <a:latin typeface="Courier New"/>
                <a:cs typeface="Courier New"/>
              </a:rPr>
              <a:t>	</a:t>
            </a:r>
            <a:r>
              <a:rPr dirty="0" sz="1250" spc="5" b="1">
                <a:latin typeface="Courier New"/>
                <a:cs typeface="Courier New"/>
              </a:rPr>
              <a:t>NUMBER(7,2);  </a:t>
            </a:r>
            <a:r>
              <a:rPr dirty="0" sz="1250" spc="5" b="1">
                <a:latin typeface="Courier New"/>
                <a:cs typeface="Courier New"/>
              </a:rPr>
              <a:t>HIREDATE</a:t>
            </a:r>
            <a:r>
              <a:rPr dirty="0" sz="1250" spc="-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DATE;</a:t>
            </a:r>
            <a:endParaRPr sz="125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OPEN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EMP_CUR;</a:t>
            </a:r>
            <a:endParaRPr sz="1250">
              <a:latin typeface="Courier New"/>
              <a:cs typeface="Courier New"/>
            </a:endParaRPr>
          </a:p>
          <a:p>
            <a:pPr marL="850900" marR="1713864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FETCH EMP_CUR INTO ENAME,SAL,HIREDATE;  WHILE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EMP_CUR%FOUND</a:t>
            </a:r>
            <a:endParaRPr sz="125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LOOP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9610" y="7440711"/>
            <a:ext cx="15697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TO_DATE('01-FEB-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896" y="7440711"/>
            <a:ext cx="2920365" cy="9823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IF SAL &gt; 15000 AND HIREDATE &gt;=  1988','DD-MON-</a:t>
            </a:r>
            <a:endParaRPr sz="1250">
              <a:latin typeface="Courier New"/>
              <a:cs typeface="Courier New"/>
            </a:endParaRPr>
          </a:p>
          <a:p>
            <a:pPr marL="12700" marR="5080" indent="481330">
              <a:lnSpc>
                <a:spcPct val="100000"/>
              </a:lnSpc>
              <a:spcBef>
                <a:spcPts val="10"/>
              </a:spcBef>
              <a:tabLst>
                <a:tab pos="1557020" algn="l"/>
              </a:tabLst>
            </a:pPr>
            <a:r>
              <a:rPr dirty="0" sz="1250" spc="5" b="1">
                <a:latin typeface="Courier New"/>
                <a:cs typeface="Courier New"/>
              </a:rPr>
              <a:t>YYYY') THEN  DBMS_OUTPUT.PUT_LINE (ENAME ||  TO_CHAR(SAL)||	‘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9562" y="8014382"/>
            <a:ext cx="118427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' earns '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||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2216" y="8396830"/>
            <a:ext cx="3885565" cy="7912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48133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and joined the organization on ' ||  TO_DATE(HIREDATE,'DD-</a:t>
            </a:r>
            <a:endParaRPr sz="1250">
              <a:latin typeface="Courier New"/>
              <a:cs typeface="Courier New"/>
            </a:endParaRPr>
          </a:p>
          <a:p>
            <a:pPr marL="12700" marR="2223770" indent="48133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Mon-YYYY'));  </a:t>
            </a:r>
            <a:r>
              <a:rPr dirty="0" sz="1250" spc="5" b="1">
                <a:latin typeface="Courier New"/>
                <a:cs typeface="Courier New"/>
              </a:rPr>
              <a:t>END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IF;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9300" y="9619605"/>
            <a:ext cx="597725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204">
                <a:latin typeface="Garuda"/>
                <a:cs typeface="Garuda"/>
              </a:rPr>
              <a:t>of</a:t>
            </a:r>
            <a:r>
              <a:rPr dirty="0" baseline="-19323" sz="1725" spc="-307" b="1">
                <a:latin typeface="Arial"/>
                <a:cs typeface="Arial"/>
              </a:rPr>
              <a:t>O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-19323" sz="1725" spc="-307" b="1">
                <a:latin typeface="Arial"/>
                <a:cs typeface="Arial"/>
              </a:rPr>
              <a:t>r</a:t>
            </a:r>
            <a:r>
              <a:rPr dirty="0" sz="800" spc="-204">
                <a:latin typeface="Garuda"/>
                <a:cs typeface="Garuda"/>
              </a:rPr>
              <a:t>ra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c</a:t>
            </a:r>
            <a:r>
              <a:rPr dirty="0" sz="800" spc="-204">
                <a:latin typeface="Garuda"/>
                <a:cs typeface="Garuda"/>
              </a:rPr>
              <a:t>le</a:t>
            </a:r>
            <a:r>
              <a:rPr dirty="0" baseline="-19323" sz="1725" spc="-307" b="1">
                <a:latin typeface="Arial"/>
                <a:cs typeface="Arial"/>
              </a:rPr>
              <a:t>l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e</a:t>
            </a:r>
            <a:r>
              <a:rPr dirty="0" sz="800" spc="-204">
                <a:latin typeface="Garuda"/>
                <a:cs typeface="Garuda"/>
              </a:rPr>
              <a:t>op</a:t>
            </a:r>
            <a:r>
              <a:rPr dirty="0" baseline="-19323" sz="1725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yr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ig</a:t>
            </a:r>
            <a:r>
              <a:rPr dirty="0" baseline="-19323" sz="1725" spc="-307" b="1">
                <a:latin typeface="Arial"/>
                <a:cs typeface="Arial"/>
              </a:rPr>
              <a:t>t</a:t>
            </a:r>
            <a:r>
              <a:rPr dirty="0" sz="800" spc="-204">
                <a:latin typeface="Garuda"/>
                <a:cs typeface="Garuda"/>
              </a:rPr>
              <a:t>h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t. </a:t>
            </a:r>
            <a:r>
              <a:rPr dirty="0" baseline="-19323" sz="1725" spc="-359" b="1">
                <a:latin typeface="Arial"/>
                <a:cs typeface="Arial"/>
              </a:rPr>
              <a:t>b</a:t>
            </a:r>
            <a:r>
              <a:rPr dirty="0" sz="800" spc="-240">
                <a:latin typeface="Garuda"/>
                <a:cs typeface="Garuda"/>
              </a:rPr>
              <a:t>Al</a:t>
            </a:r>
            <a:r>
              <a:rPr dirty="0" baseline="-19323" sz="1725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l </a:t>
            </a:r>
            <a:r>
              <a:rPr dirty="0" sz="800" spc="-245">
                <a:latin typeface="Garuda"/>
                <a:cs typeface="Garuda"/>
              </a:rPr>
              <a:t>W</a:t>
            </a:r>
            <a:r>
              <a:rPr dirty="0" baseline="-19323" sz="1725" spc="-367" b="1">
                <a:latin typeface="Arial"/>
                <a:cs typeface="Arial"/>
              </a:rPr>
              <a:t>se</a:t>
            </a:r>
            <a:r>
              <a:rPr dirty="0" sz="800" spc="-245">
                <a:latin typeface="Garuda"/>
                <a:cs typeface="Garuda"/>
              </a:rPr>
              <a:t>DP</a:t>
            </a:r>
            <a:r>
              <a:rPr dirty="0" baseline="-19323" sz="1725" spc="-367" b="1">
                <a:latin typeface="Arial"/>
                <a:cs typeface="Arial"/>
              </a:rPr>
              <a:t>1</a:t>
            </a:r>
            <a:r>
              <a:rPr dirty="0" sz="800" spc="-245">
                <a:latin typeface="Garuda"/>
                <a:cs typeface="Garuda"/>
              </a:rPr>
              <a:t>s</a:t>
            </a:r>
            <a:r>
              <a:rPr dirty="0" baseline="-19323" sz="1725" spc="-367" b="1">
                <a:latin typeface="Arial"/>
                <a:cs typeface="Arial"/>
              </a:rPr>
              <a:t>0</a:t>
            </a:r>
            <a:r>
              <a:rPr dirty="0" sz="800" spc="-245">
                <a:latin typeface="Garuda"/>
                <a:cs typeface="Garuda"/>
              </a:rPr>
              <a:t>tu</a:t>
            </a:r>
            <a:r>
              <a:rPr dirty="0" baseline="-19323" sz="1725" spc="-367" b="1" i="1">
                <a:latin typeface="Arial"/>
                <a:cs typeface="Arial"/>
              </a:rPr>
              <a:t>g</a:t>
            </a:r>
            <a:r>
              <a:rPr dirty="0" sz="800" spc="-245">
                <a:latin typeface="Garuda"/>
                <a:cs typeface="Garuda"/>
              </a:rPr>
              <a:t>de</a:t>
            </a:r>
            <a:r>
              <a:rPr dirty="0" baseline="-19323" sz="1725" spc="-367" b="1">
                <a:latin typeface="Arial"/>
                <a:cs typeface="Arial"/>
              </a:rPr>
              <a:t>: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ts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m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u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st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cei</a:t>
            </a:r>
            <a:r>
              <a:rPr dirty="0" baseline="-19323" sz="1725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ve</a:t>
            </a:r>
            <a:r>
              <a:rPr dirty="0" baseline="-19323" sz="1725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-19323" sz="1725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d</a:t>
            </a:r>
            <a:r>
              <a:rPr dirty="0" sz="800" spc="-245">
                <a:latin typeface="Garuda"/>
                <a:cs typeface="Garuda"/>
              </a:rPr>
              <a:t>eK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i</a:t>
            </a:r>
            <a:r>
              <a:rPr dirty="0" baseline="-19323" sz="1725" spc="-367" b="1">
                <a:latin typeface="Arial"/>
                <a:cs typeface="Arial"/>
              </a:rPr>
              <a:t>m</a:t>
            </a:r>
            <a:r>
              <a:rPr dirty="0" sz="800" spc="-245">
                <a:latin typeface="Garuda"/>
                <a:cs typeface="Garuda"/>
              </a:rPr>
              <a:t>t </a:t>
            </a:r>
            <a:r>
              <a:rPr dirty="0" sz="800" spc="-200">
                <a:latin typeface="Garuda"/>
                <a:cs typeface="Garuda"/>
              </a:rPr>
              <a:t>w</a:t>
            </a:r>
            <a:r>
              <a:rPr dirty="0" baseline="-19323" sz="1725" spc="-300" b="1">
                <a:latin typeface="Arial"/>
                <a:cs typeface="Arial"/>
              </a:rPr>
              <a:t>e</a:t>
            </a:r>
            <a:r>
              <a:rPr dirty="0" sz="800" spc="-200">
                <a:latin typeface="Garuda"/>
                <a:cs typeface="Garuda"/>
              </a:rPr>
              <a:t>at</a:t>
            </a:r>
            <a:r>
              <a:rPr dirty="0" baseline="-19323" sz="1725" spc="-300" b="1">
                <a:latin typeface="Arial"/>
                <a:cs typeface="Arial"/>
              </a:rPr>
              <a:t>n</a:t>
            </a:r>
            <a:r>
              <a:rPr dirty="0" sz="800" spc="-200">
                <a:latin typeface="Garuda"/>
                <a:cs typeface="Garuda"/>
              </a:rPr>
              <a:t>er</a:t>
            </a:r>
            <a:r>
              <a:rPr dirty="0" baseline="-19323" sz="1725" spc="-300" b="1">
                <a:latin typeface="Arial"/>
                <a:cs typeface="Arial"/>
              </a:rPr>
              <a:t>t</a:t>
            </a:r>
            <a:r>
              <a:rPr dirty="0" sz="800" spc="-200">
                <a:latin typeface="Garuda"/>
                <a:cs typeface="Garuda"/>
              </a:rPr>
              <a:t>m</a:t>
            </a:r>
            <a:r>
              <a:rPr dirty="0" baseline="-19323" sz="1725" spc="-300" b="1">
                <a:latin typeface="Arial"/>
                <a:cs typeface="Arial"/>
              </a:rPr>
              <a:t>a</a:t>
            </a:r>
            <a:r>
              <a:rPr dirty="0" sz="800" spc="-200">
                <a:latin typeface="Garuda"/>
                <a:cs typeface="Garuda"/>
              </a:rPr>
              <a:t>a</a:t>
            </a:r>
            <a:r>
              <a:rPr dirty="0" baseline="-19323" sz="1725" spc="-300" b="1">
                <a:latin typeface="Arial"/>
                <a:cs typeface="Arial"/>
              </a:rPr>
              <a:t>l</a:t>
            </a:r>
            <a:r>
              <a:rPr dirty="0" sz="800" spc="-200">
                <a:latin typeface="Garuda"/>
                <a:cs typeface="Garuda"/>
              </a:rPr>
              <a:t>r</a:t>
            </a:r>
            <a:r>
              <a:rPr dirty="0" baseline="-19323" sz="1725" spc="-300" b="1">
                <a:latin typeface="Arial"/>
                <a:cs typeface="Arial"/>
              </a:rPr>
              <a:t>s</a:t>
            </a:r>
            <a:r>
              <a:rPr dirty="0" sz="800" spc="-200">
                <a:latin typeface="Garuda"/>
                <a:cs typeface="Garuda"/>
              </a:rPr>
              <a:t>ked </a:t>
            </a:r>
            <a:r>
              <a:rPr dirty="0" baseline="-19323" sz="1725" spc="-382" b="1">
                <a:latin typeface="Arial"/>
                <a:cs typeface="Arial"/>
              </a:rPr>
              <a:t>A</a:t>
            </a:r>
            <a:r>
              <a:rPr dirty="0" sz="800" spc="-254">
                <a:latin typeface="Garuda"/>
                <a:cs typeface="Garuda"/>
              </a:rPr>
              <a:t>wit</a:t>
            </a:r>
            <a:r>
              <a:rPr dirty="0" baseline="-19323" sz="1725" spc="-382" b="1">
                <a:latin typeface="Arial"/>
                <a:cs typeface="Arial"/>
              </a:rPr>
              <a:t>d</a:t>
            </a:r>
            <a:r>
              <a:rPr dirty="0" sz="800" spc="-254">
                <a:latin typeface="Garuda"/>
                <a:cs typeface="Garuda"/>
              </a:rPr>
              <a:t>h 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th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na</a:t>
            </a:r>
            <a:r>
              <a:rPr dirty="0" baseline="-19323" sz="1725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nd</a:t>
            </a:r>
            <a:r>
              <a:rPr dirty="0" baseline="-19323" sz="1725" spc="-262" b="1">
                <a:latin typeface="Arial"/>
                <a:cs typeface="Arial"/>
              </a:rPr>
              <a:t>ra</a:t>
            </a:r>
            <a:r>
              <a:rPr dirty="0" sz="800" spc="-175">
                <a:latin typeface="Garuda"/>
                <a:cs typeface="Garuda"/>
              </a:rPr>
              <a:t>em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l.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C</a:t>
            </a:r>
            <a:r>
              <a:rPr dirty="0" baseline="-19323" sz="1725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on</a:t>
            </a:r>
            <a:r>
              <a:rPr dirty="0" baseline="-19323" sz="1725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ta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-19323" sz="1725" spc="-262" b="1">
                <a:latin typeface="Arial"/>
                <a:cs typeface="Arial"/>
              </a:rPr>
              <a:t>lutions-</a:t>
            </a:r>
            <a:r>
              <a:rPr dirty="0" baseline="-19323" sz="1725" spc="-262" b="1">
                <a:latin typeface="Arial"/>
                <a:cs typeface="Arial"/>
              </a:rPr>
              <a:t>10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98094"/>
            <a:ext cx="6363970" cy="40894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50" b="1">
                <a:latin typeface="Arial"/>
                <a:cs typeface="Arial"/>
              </a:rPr>
              <a:t>Additional Practices 10 and 11:</a:t>
            </a:r>
            <a:r>
              <a:rPr dirty="0" sz="1250" spc="-2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850265" marR="2078355" indent="-239395">
              <a:lnSpc>
                <a:spcPct val="100000"/>
              </a:lnSpc>
              <a:spcBef>
                <a:spcPts val="630"/>
              </a:spcBef>
            </a:pPr>
            <a:r>
              <a:rPr dirty="0" sz="1250" spc="5" b="1">
                <a:latin typeface="Courier New"/>
                <a:cs typeface="Courier New"/>
              </a:rPr>
              <a:t>FETCH EMP_CUR INTO ENAME,SAL,HIREDATE;  END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LOOP;</a:t>
            </a:r>
            <a:endParaRPr sz="1250">
              <a:latin typeface="Courier New"/>
              <a:cs typeface="Courier New"/>
            </a:endParaRPr>
          </a:p>
          <a:p>
            <a:pPr marL="611505" marR="4394835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CLOSE</a:t>
            </a:r>
            <a:r>
              <a:rPr dirty="0" sz="1250" spc="-7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EMP_CUR;</a:t>
            </a:r>
            <a:endParaRPr sz="1250">
              <a:latin typeface="Courier New"/>
              <a:cs typeface="Courier New"/>
            </a:endParaRPr>
          </a:p>
          <a:p>
            <a:pPr marL="611505" marR="439483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</a:t>
            </a:r>
            <a:endParaRPr sz="1250">
              <a:latin typeface="Courier New"/>
              <a:cs typeface="Courier New"/>
            </a:endParaRPr>
          </a:p>
          <a:p>
            <a:pPr marL="491490" marR="7620" indent="-240029">
              <a:lnSpc>
                <a:spcPct val="100499"/>
              </a:lnSpc>
              <a:spcBef>
                <a:spcPts val="730"/>
              </a:spcBef>
            </a:pPr>
            <a:r>
              <a:rPr dirty="0" sz="1250">
                <a:latin typeface="Times New Roman"/>
                <a:cs typeface="Times New Roman"/>
              </a:rPr>
              <a:t>11. Create a PL/SQL block to retrieve the last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and </a:t>
            </a:r>
            <a:r>
              <a:rPr dirty="0" sz="1250" spc="5">
                <a:latin typeface="Times New Roman"/>
                <a:cs typeface="Times New Roman"/>
              </a:rPr>
              <a:t>department ID </a:t>
            </a:r>
            <a:r>
              <a:rPr dirty="0" sz="1250">
                <a:latin typeface="Times New Roman"/>
                <a:cs typeface="Times New Roman"/>
              </a:rPr>
              <a:t>of each employee </a:t>
            </a:r>
            <a:r>
              <a:rPr dirty="0" sz="1250" spc="-5">
                <a:latin typeface="Times New Roman"/>
                <a:cs typeface="Times New Roman"/>
              </a:rPr>
              <a:t>from 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150" spc="-5">
                <a:latin typeface="Courier New"/>
                <a:cs typeface="Courier New"/>
              </a:rPr>
              <a:t>employees</a:t>
            </a:r>
            <a:r>
              <a:rPr dirty="0" sz="1150" spc="-37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 those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employees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whose </a:t>
            </a:r>
            <a:r>
              <a:rPr dirty="0" sz="1150" spc="-5">
                <a:latin typeface="Courier New"/>
                <a:cs typeface="Courier New"/>
              </a:rPr>
              <a:t>EMPLOYEE_ID</a:t>
            </a:r>
            <a:r>
              <a:rPr dirty="0" sz="1150" spc="-37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less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than 114.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From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the  </a:t>
            </a:r>
            <a:r>
              <a:rPr dirty="0" sz="1250">
                <a:latin typeface="Times New Roman"/>
                <a:cs typeface="Times New Roman"/>
              </a:rPr>
              <a:t>values retrieved from the </a:t>
            </a:r>
            <a:r>
              <a:rPr dirty="0" sz="1150" spc="-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table, populate </a:t>
            </a:r>
            <a:r>
              <a:rPr dirty="0" sz="1250" spc="5">
                <a:latin typeface="Times New Roman"/>
                <a:cs typeface="Times New Roman"/>
              </a:rPr>
              <a:t>two </a:t>
            </a:r>
            <a:r>
              <a:rPr dirty="0" sz="1250">
                <a:latin typeface="Times New Roman"/>
                <a:cs typeface="Times New Roman"/>
              </a:rPr>
              <a:t>PL/SQL tables, one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 </a:t>
            </a:r>
            <a:r>
              <a:rPr dirty="0" sz="1250" spc="-5">
                <a:latin typeface="Times New Roman"/>
                <a:cs typeface="Times New Roman"/>
              </a:rPr>
              <a:t>records </a:t>
            </a:r>
            <a:r>
              <a:rPr dirty="0" sz="1250">
                <a:latin typeface="Times New Roman"/>
                <a:cs typeface="Times New Roman"/>
              </a:rPr>
              <a:t>of the employee last names and the </a:t>
            </a:r>
            <a:r>
              <a:rPr dirty="0" sz="1250" spc="-5">
                <a:latin typeface="Times New Roman"/>
                <a:cs typeface="Times New Roman"/>
              </a:rPr>
              <a:t>other </a:t>
            </a:r>
            <a:r>
              <a:rPr dirty="0" sz="1250">
                <a:latin typeface="Times New Roman"/>
                <a:cs typeface="Times New Roman"/>
              </a:rPr>
              <a:t>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records </a:t>
            </a:r>
            <a:r>
              <a:rPr dirty="0" sz="1250">
                <a:latin typeface="Times New Roman"/>
                <a:cs typeface="Times New Roman"/>
              </a:rPr>
              <a:t>of their department  IDs. Using a loop, </a:t>
            </a:r>
            <a:r>
              <a:rPr dirty="0" sz="1250" spc="-5">
                <a:latin typeface="Times New Roman"/>
                <a:cs typeface="Times New Roman"/>
              </a:rPr>
              <a:t>retrieve </a:t>
            </a:r>
            <a:r>
              <a:rPr dirty="0" sz="1250">
                <a:latin typeface="Times New Roman"/>
                <a:cs typeface="Times New Roman"/>
              </a:rPr>
              <a:t>the employee </a:t>
            </a:r>
            <a:r>
              <a:rPr dirty="0" sz="1250" spc="5">
                <a:latin typeface="Times New Roman"/>
                <a:cs typeface="Times New Roman"/>
              </a:rPr>
              <a:t>name </a:t>
            </a:r>
            <a:r>
              <a:rPr dirty="0" sz="1250">
                <a:latin typeface="Times New Roman"/>
                <a:cs typeface="Times New Roman"/>
              </a:rPr>
              <a:t>information and the </a:t>
            </a:r>
            <a:r>
              <a:rPr dirty="0" sz="1250" spc="-5">
                <a:latin typeface="Times New Roman"/>
                <a:cs typeface="Times New Roman"/>
              </a:rPr>
              <a:t>salary </a:t>
            </a:r>
            <a:r>
              <a:rPr dirty="0" sz="1250">
                <a:latin typeface="Times New Roman"/>
                <a:cs typeface="Times New Roman"/>
              </a:rPr>
              <a:t>information </a:t>
            </a:r>
            <a:r>
              <a:rPr dirty="0" sz="1250" spc="-5">
                <a:latin typeface="Times New Roman"/>
                <a:cs typeface="Times New Roman"/>
              </a:rPr>
              <a:t>from  </a:t>
            </a:r>
            <a:r>
              <a:rPr dirty="0" sz="1250">
                <a:latin typeface="Times New Roman"/>
                <a:cs typeface="Times New Roman"/>
              </a:rPr>
              <a:t>the PL/SQL tables and </a:t>
            </a:r>
            <a:r>
              <a:rPr dirty="0" sz="1250" spc="-5">
                <a:latin typeface="Times New Roman"/>
                <a:cs typeface="Times New Roman"/>
              </a:rPr>
              <a:t>display </a:t>
            </a:r>
            <a:r>
              <a:rPr dirty="0" sz="1250">
                <a:latin typeface="Times New Roman"/>
                <a:cs typeface="Times New Roman"/>
              </a:rPr>
              <a:t>it in the window, using </a:t>
            </a:r>
            <a:r>
              <a:rPr dirty="0" sz="1150" spc="-5">
                <a:latin typeface="Courier New"/>
                <a:cs typeface="Courier New"/>
              </a:rPr>
              <a:t>DBMS_OUTPUT.PUT_LINE</a:t>
            </a:r>
            <a:r>
              <a:rPr dirty="0" sz="1250" spc="-5">
                <a:latin typeface="Times New Roman"/>
                <a:cs typeface="Times New Roman"/>
              </a:rPr>
              <a:t>. </a:t>
            </a:r>
            <a:r>
              <a:rPr dirty="0" sz="1250">
                <a:latin typeface="Times New Roman"/>
                <a:cs typeface="Times New Roman"/>
              </a:rPr>
              <a:t>Display  these </a:t>
            </a:r>
            <a:r>
              <a:rPr dirty="0" sz="1250" spc="-5">
                <a:latin typeface="Times New Roman"/>
                <a:cs typeface="Times New Roman"/>
              </a:rPr>
              <a:t>details </a:t>
            </a:r>
            <a:r>
              <a:rPr dirty="0" sz="1250">
                <a:latin typeface="Times New Roman"/>
                <a:cs typeface="Times New Roman"/>
              </a:rPr>
              <a:t>for the </a:t>
            </a:r>
            <a:r>
              <a:rPr dirty="0" sz="1250" spc="-5">
                <a:latin typeface="Times New Roman"/>
                <a:cs typeface="Times New Roman"/>
              </a:rPr>
              <a:t>first </a:t>
            </a:r>
            <a:r>
              <a:rPr dirty="0" sz="1250">
                <a:latin typeface="Times New Roman"/>
                <a:cs typeface="Times New Roman"/>
              </a:rPr>
              <a:t>15 employees in the PL/SQL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tables.</a:t>
            </a:r>
            <a:endParaRPr sz="1250">
              <a:latin typeface="Times New Roman"/>
              <a:cs typeface="Times New Roman"/>
            </a:endParaRPr>
          </a:p>
          <a:p>
            <a:pPr marL="610870" marR="3910965">
              <a:lnSpc>
                <a:spcPts val="1810"/>
              </a:lnSpc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-7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ON  DECLARE</a:t>
            </a:r>
            <a:endParaRPr sz="125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190"/>
              </a:spcBef>
            </a:pPr>
            <a:r>
              <a:rPr dirty="0" sz="1250" spc="5" b="1">
                <a:latin typeface="Courier New"/>
                <a:cs typeface="Courier New"/>
              </a:rPr>
              <a:t>TYPE Table_Ename is table of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employees.last_name%TYPE</a:t>
            </a:r>
            <a:endParaRPr sz="125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305"/>
              </a:spcBef>
              <a:tabLst>
                <a:tab pos="1526540" algn="l"/>
              </a:tabLst>
            </a:pPr>
            <a:r>
              <a:rPr dirty="0" sz="1250" spc="5" b="1">
                <a:latin typeface="Courier New"/>
                <a:cs typeface="Courier New"/>
              </a:rPr>
              <a:t>INDEX	BY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BINARY_INTEGER;</a:t>
            </a:r>
            <a:endParaRPr sz="125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310"/>
              </a:spcBef>
              <a:tabLst>
                <a:tab pos="2489835" algn="l"/>
              </a:tabLst>
            </a:pPr>
            <a:r>
              <a:rPr dirty="0" sz="1250" spc="5" b="1">
                <a:latin typeface="Courier New"/>
                <a:cs typeface="Courier New"/>
              </a:rPr>
              <a:t>TYPE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Table_dept	is table of</a:t>
            </a:r>
            <a:r>
              <a:rPr dirty="0" sz="1250" spc="-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employees.department_id%TYPE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660" y="4461634"/>
            <a:ext cx="604520" cy="7137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50" spc="5" b="1">
                <a:latin typeface="Courier New"/>
                <a:cs typeface="Courier New"/>
              </a:rPr>
              <a:t>INDEX</a:t>
            </a: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ct val="120400"/>
              </a:lnSpc>
            </a:pPr>
            <a:r>
              <a:rPr dirty="0" sz="1250" spc="5" b="1">
                <a:latin typeface="Courier New"/>
                <a:cs typeface="Courier New"/>
              </a:rPr>
              <a:t>Tename  </a:t>
            </a:r>
            <a:r>
              <a:rPr dirty="0" sz="1250" spc="5" b="1">
                <a:latin typeface="Courier New"/>
                <a:cs typeface="Courier New"/>
              </a:rPr>
              <a:t>Tdept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281" y="4461634"/>
            <a:ext cx="1762760" cy="7137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50" spc="5" b="1">
                <a:latin typeface="Courier New"/>
                <a:cs typeface="Courier New"/>
              </a:rPr>
              <a:t>BY</a:t>
            </a:r>
            <a:r>
              <a:rPr dirty="0" sz="1250" spc="-6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BINARY_INTEGER;</a:t>
            </a:r>
            <a:endParaRPr sz="1250">
              <a:latin typeface="Courier New"/>
              <a:cs typeface="Courier New"/>
            </a:endParaRPr>
          </a:p>
          <a:p>
            <a:pPr marL="12700" marR="487680" indent="96520">
              <a:lnSpc>
                <a:spcPct val="120400"/>
              </a:lnSpc>
            </a:pPr>
            <a:r>
              <a:rPr dirty="0" sz="1250" spc="5" b="1">
                <a:latin typeface="Courier New"/>
                <a:cs typeface="Courier New"/>
              </a:rPr>
              <a:t>Table_Ename;  </a:t>
            </a:r>
            <a:r>
              <a:rPr dirty="0" sz="1250" spc="5" b="1">
                <a:latin typeface="Courier New"/>
                <a:cs typeface="Courier New"/>
              </a:rPr>
              <a:t>Table_dept;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2430" y="5148760"/>
            <a:ext cx="5474970" cy="25126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409"/>
              </a:spcBef>
              <a:tabLst>
                <a:tab pos="541020" algn="l"/>
              </a:tabLst>
            </a:pPr>
            <a:r>
              <a:rPr dirty="0" sz="1250" spc="5" b="1">
                <a:latin typeface="Courier New"/>
                <a:cs typeface="Courier New"/>
              </a:rPr>
              <a:t>i	BINARY_INTEGER :=0;</a:t>
            </a:r>
            <a:endParaRPr sz="1250">
              <a:latin typeface="Courier New"/>
              <a:cs typeface="Courier New"/>
            </a:endParaRPr>
          </a:p>
          <a:p>
            <a:pPr marL="251460" marR="5080">
              <a:lnSpc>
                <a:spcPct val="100000"/>
              </a:lnSpc>
              <a:spcBef>
                <a:spcPts val="310"/>
              </a:spcBef>
            </a:pPr>
            <a:r>
              <a:rPr dirty="0" sz="1250" spc="5" b="1">
                <a:latin typeface="Courier New"/>
                <a:cs typeface="Courier New"/>
              </a:rPr>
              <a:t>CURSOR Namedept IS SELECT last_name,department_id from  employees WHERE employee_id &lt;</a:t>
            </a:r>
            <a:r>
              <a:rPr dirty="0" sz="1250" spc="3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115;</a:t>
            </a:r>
            <a:endParaRPr sz="1250">
              <a:latin typeface="Courier New"/>
              <a:cs typeface="Courier New"/>
            </a:endParaRPr>
          </a:p>
          <a:p>
            <a:pPr marL="12700" marR="3234690" indent="288290">
              <a:lnSpc>
                <a:spcPct val="120400"/>
              </a:lnSpc>
              <a:spcBef>
                <a:spcPts val="5"/>
              </a:spcBef>
              <a:tabLst>
                <a:tab pos="976630" algn="l"/>
              </a:tabLst>
            </a:pPr>
            <a:r>
              <a:rPr dirty="0" sz="1250" spc="5" b="1">
                <a:latin typeface="Courier New"/>
                <a:cs typeface="Courier New"/>
              </a:rPr>
              <a:t>TRACK	NUMBER :=</a:t>
            </a:r>
            <a:r>
              <a:rPr dirty="0" sz="1250" spc="-7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15;  BEGIN</a:t>
            </a:r>
            <a:endParaRPr sz="1250">
              <a:latin typeface="Courier New"/>
              <a:cs typeface="Courier New"/>
            </a:endParaRPr>
          </a:p>
          <a:p>
            <a:pPr marL="251460" marR="3093085">
              <a:lnSpc>
                <a:spcPct val="120400"/>
              </a:lnSpc>
            </a:pPr>
            <a:r>
              <a:rPr dirty="0" sz="1250" spc="5" b="1">
                <a:latin typeface="Courier New"/>
                <a:cs typeface="Courier New"/>
              </a:rPr>
              <a:t>FOR emprec in Namedept  LOOP</a:t>
            </a:r>
            <a:endParaRPr sz="125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  <a:spcBef>
                <a:spcPts val="310"/>
              </a:spcBef>
            </a:pPr>
            <a:r>
              <a:rPr dirty="0" sz="1250" spc="5" b="1">
                <a:latin typeface="Courier New"/>
                <a:cs typeface="Courier New"/>
              </a:rPr>
              <a:t>i := i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+1;</a:t>
            </a:r>
            <a:endParaRPr sz="1250">
              <a:latin typeface="Courier New"/>
              <a:cs typeface="Courier New"/>
            </a:endParaRPr>
          </a:p>
          <a:p>
            <a:pPr marL="590550" marR="1691639" indent="-27305">
              <a:lnSpc>
                <a:spcPct val="120400"/>
              </a:lnSpc>
            </a:pPr>
            <a:r>
              <a:rPr dirty="0" sz="1250" spc="5" b="1">
                <a:latin typeface="Courier New"/>
                <a:cs typeface="Courier New"/>
              </a:rPr>
              <a:t>Tename(i) := emprec.last_name;  Tdept(i) :=</a:t>
            </a:r>
            <a:r>
              <a:rPr dirty="0" sz="1250" spc="-5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emprec.department_id;</a:t>
            </a:r>
            <a:endParaRPr sz="1250">
              <a:latin typeface="Courier New"/>
              <a:cs typeface="Courier New"/>
            </a:endParaRPr>
          </a:p>
          <a:p>
            <a:pPr marL="251460">
              <a:lnSpc>
                <a:spcPct val="100000"/>
              </a:lnSpc>
              <a:spcBef>
                <a:spcPts val="305"/>
              </a:spcBef>
            </a:pPr>
            <a:r>
              <a:rPr dirty="0" sz="1250" spc="5" b="1">
                <a:latin typeface="Courier New"/>
                <a:cs typeface="Courier New"/>
              </a:rPr>
              <a:t>END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LOOP;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9300" y="9619605"/>
            <a:ext cx="597725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204">
                <a:latin typeface="Garuda"/>
                <a:cs typeface="Garuda"/>
              </a:rPr>
              <a:t>of</a:t>
            </a:r>
            <a:r>
              <a:rPr dirty="0" baseline="-19323" sz="1725" spc="-307" b="1">
                <a:latin typeface="Arial"/>
                <a:cs typeface="Arial"/>
              </a:rPr>
              <a:t>O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-19323" sz="1725" spc="-307" b="1">
                <a:latin typeface="Arial"/>
                <a:cs typeface="Arial"/>
              </a:rPr>
              <a:t>r</a:t>
            </a:r>
            <a:r>
              <a:rPr dirty="0" sz="800" spc="-204">
                <a:latin typeface="Garuda"/>
                <a:cs typeface="Garuda"/>
              </a:rPr>
              <a:t>ra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c</a:t>
            </a:r>
            <a:r>
              <a:rPr dirty="0" sz="800" spc="-204">
                <a:latin typeface="Garuda"/>
                <a:cs typeface="Garuda"/>
              </a:rPr>
              <a:t>le</a:t>
            </a:r>
            <a:r>
              <a:rPr dirty="0" baseline="-19323" sz="1725" spc="-307" b="1">
                <a:latin typeface="Arial"/>
                <a:cs typeface="Arial"/>
              </a:rPr>
              <a:t>l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e</a:t>
            </a:r>
            <a:r>
              <a:rPr dirty="0" sz="800" spc="-204">
                <a:latin typeface="Garuda"/>
                <a:cs typeface="Garuda"/>
              </a:rPr>
              <a:t>op</a:t>
            </a:r>
            <a:r>
              <a:rPr dirty="0" baseline="-19323" sz="1725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yr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ig</a:t>
            </a:r>
            <a:r>
              <a:rPr dirty="0" baseline="-19323" sz="1725" spc="-307" b="1">
                <a:latin typeface="Arial"/>
                <a:cs typeface="Arial"/>
              </a:rPr>
              <a:t>t</a:t>
            </a:r>
            <a:r>
              <a:rPr dirty="0" sz="800" spc="-204">
                <a:latin typeface="Garuda"/>
                <a:cs typeface="Garuda"/>
              </a:rPr>
              <a:t>h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t. </a:t>
            </a:r>
            <a:r>
              <a:rPr dirty="0" baseline="-19323" sz="1725" spc="-359" b="1">
                <a:latin typeface="Arial"/>
                <a:cs typeface="Arial"/>
              </a:rPr>
              <a:t>b</a:t>
            </a:r>
            <a:r>
              <a:rPr dirty="0" sz="800" spc="-240">
                <a:latin typeface="Garuda"/>
                <a:cs typeface="Garuda"/>
              </a:rPr>
              <a:t>Al</a:t>
            </a:r>
            <a:r>
              <a:rPr dirty="0" baseline="-19323" sz="1725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l </a:t>
            </a:r>
            <a:r>
              <a:rPr dirty="0" sz="800" spc="-245">
                <a:latin typeface="Garuda"/>
                <a:cs typeface="Garuda"/>
              </a:rPr>
              <a:t>W</a:t>
            </a:r>
            <a:r>
              <a:rPr dirty="0" baseline="-19323" sz="1725" spc="-367" b="1">
                <a:latin typeface="Arial"/>
                <a:cs typeface="Arial"/>
              </a:rPr>
              <a:t>se</a:t>
            </a:r>
            <a:r>
              <a:rPr dirty="0" sz="800" spc="-245">
                <a:latin typeface="Garuda"/>
                <a:cs typeface="Garuda"/>
              </a:rPr>
              <a:t>DP</a:t>
            </a:r>
            <a:r>
              <a:rPr dirty="0" baseline="-19323" sz="1725" spc="-367" b="1">
                <a:latin typeface="Arial"/>
                <a:cs typeface="Arial"/>
              </a:rPr>
              <a:t>1</a:t>
            </a:r>
            <a:r>
              <a:rPr dirty="0" sz="800" spc="-245">
                <a:latin typeface="Garuda"/>
                <a:cs typeface="Garuda"/>
              </a:rPr>
              <a:t>s</a:t>
            </a:r>
            <a:r>
              <a:rPr dirty="0" baseline="-19323" sz="1725" spc="-367" b="1">
                <a:latin typeface="Arial"/>
                <a:cs typeface="Arial"/>
              </a:rPr>
              <a:t>0</a:t>
            </a:r>
            <a:r>
              <a:rPr dirty="0" sz="800" spc="-245">
                <a:latin typeface="Garuda"/>
                <a:cs typeface="Garuda"/>
              </a:rPr>
              <a:t>tu</a:t>
            </a:r>
            <a:r>
              <a:rPr dirty="0" baseline="-19323" sz="1725" spc="-367" b="1" i="1">
                <a:latin typeface="Arial"/>
                <a:cs typeface="Arial"/>
              </a:rPr>
              <a:t>g</a:t>
            </a:r>
            <a:r>
              <a:rPr dirty="0" sz="800" spc="-245">
                <a:latin typeface="Garuda"/>
                <a:cs typeface="Garuda"/>
              </a:rPr>
              <a:t>de</a:t>
            </a:r>
            <a:r>
              <a:rPr dirty="0" baseline="-19323" sz="1725" spc="-367" b="1">
                <a:latin typeface="Arial"/>
                <a:cs typeface="Arial"/>
              </a:rPr>
              <a:t>: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ts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m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u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st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cei</a:t>
            </a:r>
            <a:r>
              <a:rPr dirty="0" baseline="-19323" sz="1725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ve</a:t>
            </a:r>
            <a:r>
              <a:rPr dirty="0" baseline="-19323" sz="1725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-19323" sz="1725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d</a:t>
            </a:r>
            <a:r>
              <a:rPr dirty="0" sz="800" spc="-245">
                <a:latin typeface="Garuda"/>
                <a:cs typeface="Garuda"/>
              </a:rPr>
              <a:t>eK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i</a:t>
            </a:r>
            <a:r>
              <a:rPr dirty="0" baseline="-19323" sz="1725" spc="-367" b="1">
                <a:latin typeface="Arial"/>
                <a:cs typeface="Arial"/>
              </a:rPr>
              <a:t>m</a:t>
            </a:r>
            <a:r>
              <a:rPr dirty="0" sz="800" spc="-245">
                <a:latin typeface="Garuda"/>
                <a:cs typeface="Garuda"/>
              </a:rPr>
              <a:t>t </a:t>
            </a:r>
            <a:r>
              <a:rPr dirty="0" sz="800" spc="-200">
                <a:latin typeface="Garuda"/>
                <a:cs typeface="Garuda"/>
              </a:rPr>
              <a:t>w</a:t>
            </a:r>
            <a:r>
              <a:rPr dirty="0" baseline="-19323" sz="1725" spc="-300" b="1">
                <a:latin typeface="Arial"/>
                <a:cs typeface="Arial"/>
              </a:rPr>
              <a:t>e</a:t>
            </a:r>
            <a:r>
              <a:rPr dirty="0" sz="800" spc="-200">
                <a:latin typeface="Garuda"/>
                <a:cs typeface="Garuda"/>
              </a:rPr>
              <a:t>at</a:t>
            </a:r>
            <a:r>
              <a:rPr dirty="0" baseline="-19323" sz="1725" spc="-300" b="1">
                <a:latin typeface="Arial"/>
                <a:cs typeface="Arial"/>
              </a:rPr>
              <a:t>n</a:t>
            </a:r>
            <a:r>
              <a:rPr dirty="0" sz="800" spc="-200">
                <a:latin typeface="Garuda"/>
                <a:cs typeface="Garuda"/>
              </a:rPr>
              <a:t>er</a:t>
            </a:r>
            <a:r>
              <a:rPr dirty="0" baseline="-19323" sz="1725" spc="-300" b="1">
                <a:latin typeface="Arial"/>
                <a:cs typeface="Arial"/>
              </a:rPr>
              <a:t>t</a:t>
            </a:r>
            <a:r>
              <a:rPr dirty="0" sz="800" spc="-200">
                <a:latin typeface="Garuda"/>
                <a:cs typeface="Garuda"/>
              </a:rPr>
              <a:t>m</a:t>
            </a:r>
            <a:r>
              <a:rPr dirty="0" baseline="-19323" sz="1725" spc="-300" b="1">
                <a:latin typeface="Arial"/>
                <a:cs typeface="Arial"/>
              </a:rPr>
              <a:t>a</a:t>
            </a:r>
            <a:r>
              <a:rPr dirty="0" sz="800" spc="-200">
                <a:latin typeface="Garuda"/>
                <a:cs typeface="Garuda"/>
              </a:rPr>
              <a:t>a</a:t>
            </a:r>
            <a:r>
              <a:rPr dirty="0" baseline="-19323" sz="1725" spc="-300" b="1">
                <a:latin typeface="Arial"/>
                <a:cs typeface="Arial"/>
              </a:rPr>
              <a:t>l</a:t>
            </a:r>
            <a:r>
              <a:rPr dirty="0" sz="800" spc="-200">
                <a:latin typeface="Garuda"/>
                <a:cs typeface="Garuda"/>
              </a:rPr>
              <a:t>r</a:t>
            </a:r>
            <a:r>
              <a:rPr dirty="0" baseline="-19323" sz="1725" spc="-300" b="1">
                <a:latin typeface="Arial"/>
                <a:cs typeface="Arial"/>
              </a:rPr>
              <a:t>s</a:t>
            </a:r>
            <a:r>
              <a:rPr dirty="0" sz="800" spc="-200">
                <a:latin typeface="Garuda"/>
                <a:cs typeface="Garuda"/>
              </a:rPr>
              <a:t>ked </a:t>
            </a:r>
            <a:r>
              <a:rPr dirty="0" baseline="-19323" sz="1725" spc="-382" b="1">
                <a:latin typeface="Arial"/>
                <a:cs typeface="Arial"/>
              </a:rPr>
              <a:t>A</a:t>
            </a:r>
            <a:r>
              <a:rPr dirty="0" sz="800" spc="-254">
                <a:latin typeface="Garuda"/>
                <a:cs typeface="Garuda"/>
              </a:rPr>
              <a:t>wit</a:t>
            </a:r>
            <a:r>
              <a:rPr dirty="0" baseline="-19323" sz="1725" spc="-382" b="1">
                <a:latin typeface="Arial"/>
                <a:cs typeface="Arial"/>
              </a:rPr>
              <a:t>d</a:t>
            </a:r>
            <a:r>
              <a:rPr dirty="0" sz="800" spc="-254">
                <a:latin typeface="Garuda"/>
                <a:cs typeface="Garuda"/>
              </a:rPr>
              <a:t>h 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th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na</a:t>
            </a:r>
            <a:r>
              <a:rPr dirty="0" baseline="-19323" sz="1725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nd</a:t>
            </a:r>
            <a:r>
              <a:rPr dirty="0" baseline="-19323" sz="1725" spc="-262" b="1">
                <a:latin typeface="Arial"/>
                <a:cs typeface="Arial"/>
              </a:rPr>
              <a:t>ra</a:t>
            </a:r>
            <a:r>
              <a:rPr dirty="0" sz="800" spc="-175">
                <a:latin typeface="Garuda"/>
                <a:cs typeface="Garuda"/>
              </a:rPr>
              <a:t>em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l.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C</a:t>
            </a:r>
            <a:r>
              <a:rPr dirty="0" baseline="-19323" sz="1725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on</a:t>
            </a:r>
            <a:r>
              <a:rPr dirty="0" baseline="-19323" sz="1725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ta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-19323" sz="1725" spc="-262" b="1">
                <a:latin typeface="Arial"/>
                <a:cs typeface="Arial"/>
              </a:rPr>
              <a:t>lutions-</a:t>
            </a:r>
            <a:r>
              <a:rPr dirty="0" baseline="-19323" sz="1725" spc="-262" b="1">
                <a:latin typeface="Arial"/>
                <a:cs typeface="Arial"/>
              </a:rPr>
              <a:t>11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76503"/>
            <a:ext cx="5334635" cy="20942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Arial"/>
                <a:cs typeface="Arial"/>
              </a:rPr>
              <a:t>Additional Practices 11 and 12:</a:t>
            </a:r>
            <a:r>
              <a:rPr dirty="0" sz="1250" spc="-2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1005840" marR="2835275" indent="-155575">
              <a:lnSpc>
                <a:spcPct val="120400"/>
              </a:lnSpc>
              <a:spcBef>
                <a:spcPts val="625"/>
              </a:spcBef>
            </a:pPr>
            <a:r>
              <a:rPr dirty="0" sz="1250" spc="5" b="1">
                <a:latin typeface="Courier New"/>
                <a:cs typeface="Courier New"/>
              </a:rPr>
              <a:t>FOR i IN</a:t>
            </a:r>
            <a:r>
              <a:rPr dirty="0" sz="1250" spc="-6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1..TRACK  LOOP</a:t>
            </a:r>
            <a:endParaRPr sz="1250">
              <a:latin typeface="Courier New"/>
              <a:cs typeface="Courier New"/>
            </a:endParaRPr>
          </a:p>
          <a:p>
            <a:pPr marL="909955" marR="5080" indent="359410">
              <a:lnSpc>
                <a:spcPct val="100000"/>
              </a:lnSpc>
              <a:spcBef>
                <a:spcPts val="305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('Employee Name: ' ||  Tename(i) || ' Department_id: ' ||</a:t>
            </a:r>
            <a:r>
              <a:rPr dirty="0" sz="1250" spc="-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Tdept(i));</a:t>
            </a:r>
            <a:endParaRPr sz="125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  <a:spcBef>
                <a:spcPts val="315"/>
              </a:spcBef>
            </a:pPr>
            <a:r>
              <a:rPr dirty="0" sz="1250" spc="5" b="1">
                <a:latin typeface="Courier New"/>
                <a:cs typeface="Courier New"/>
              </a:rPr>
              <a:t>END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LOOP;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0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0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309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 OFF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743" y="2742387"/>
            <a:ext cx="37655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12.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a.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88" y="2742691"/>
            <a:ext cx="4658995" cy="10725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75"/>
              </a:spcBef>
            </a:pPr>
            <a:r>
              <a:rPr dirty="0" sz="1250">
                <a:latin typeface="Times New Roman"/>
                <a:cs typeface="Times New Roman"/>
              </a:rPr>
              <a:t>Create a PL/SQL block that declares a cursor called </a:t>
            </a:r>
            <a:r>
              <a:rPr dirty="0" sz="1150" spc="-5">
                <a:latin typeface="Courier New"/>
                <a:cs typeface="Courier New"/>
              </a:rPr>
              <a:t>DATE_CUR</a:t>
            </a:r>
            <a:r>
              <a:rPr dirty="0" sz="1250" spc="-5">
                <a:latin typeface="Times New Roman"/>
                <a:cs typeface="Times New Roman"/>
              </a:rPr>
              <a:t>. </a:t>
            </a:r>
            <a:r>
              <a:rPr dirty="0" sz="1250">
                <a:latin typeface="Times New Roman"/>
                <a:cs typeface="Times New Roman"/>
              </a:rPr>
              <a:t>Pass a  parameter </a:t>
            </a:r>
            <a:r>
              <a:rPr dirty="0" sz="1250" spc="-5">
                <a:latin typeface="Times New Roman"/>
                <a:cs typeface="Times New Roman"/>
              </a:rPr>
              <a:t>of </a:t>
            </a:r>
            <a:r>
              <a:rPr dirty="0" sz="1150" spc="-5">
                <a:latin typeface="Courier New"/>
                <a:cs typeface="Courier New"/>
              </a:rPr>
              <a:t>DATE </a:t>
            </a:r>
            <a:r>
              <a:rPr dirty="0" sz="1250">
                <a:latin typeface="Times New Roman"/>
                <a:cs typeface="Times New Roman"/>
              </a:rPr>
              <a:t>data type to the cursor and print the details of all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  employees </a:t>
            </a:r>
            <a:r>
              <a:rPr dirty="0" sz="1250" spc="5">
                <a:latin typeface="Times New Roman"/>
                <a:cs typeface="Times New Roman"/>
              </a:rPr>
              <a:t>who </a:t>
            </a:r>
            <a:r>
              <a:rPr dirty="0" sz="1250">
                <a:latin typeface="Times New Roman"/>
                <a:cs typeface="Times New Roman"/>
              </a:rPr>
              <a:t>have joined after that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date.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 ON</a:t>
            </a:r>
            <a:endParaRPr sz="1250">
              <a:latin typeface="Courier New"/>
              <a:cs typeface="Courier New"/>
            </a:endParaRPr>
          </a:p>
          <a:p>
            <a:pPr marL="371475">
              <a:lnSpc>
                <a:spcPct val="100000"/>
              </a:lnSpc>
              <a:spcBef>
                <a:spcPts val="390"/>
              </a:spcBef>
            </a:pPr>
            <a:r>
              <a:rPr dirty="0" sz="1250" spc="5" b="1">
                <a:latin typeface="Courier New"/>
                <a:cs typeface="Courier New"/>
              </a:rPr>
              <a:t>DEFINE P_HIREDATE =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08-MAR-00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994" y="4035044"/>
            <a:ext cx="5594350" cy="11671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1460" marR="281305" indent="-239395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b. Test the PL/SQL block for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hire </a:t>
            </a:r>
            <a:r>
              <a:rPr dirty="0" sz="1250" spc="-5">
                <a:latin typeface="Times New Roman"/>
                <a:cs typeface="Times New Roman"/>
              </a:rPr>
              <a:t>dates: </a:t>
            </a:r>
            <a:r>
              <a:rPr dirty="0" sz="1150" spc="-5">
                <a:latin typeface="Courier New"/>
                <a:cs typeface="Courier New"/>
              </a:rPr>
              <a:t>08-MAR-00</a:t>
            </a:r>
            <a:r>
              <a:rPr dirty="0" sz="1250" spc="-5">
                <a:latin typeface="Times New Roman"/>
                <a:cs typeface="Times New Roman"/>
              </a:rPr>
              <a:t>, </a:t>
            </a:r>
            <a:r>
              <a:rPr dirty="0" sz="1150" spc="-5">
                <a:latin typeface="Courier New"/>
                <a:cs typeface="Courier New"/>
              </a:rPr>
              <a:t>25-JUN-97</a:t>
            </a:r>
            <a:r>
              <a:rPr dirty="0" sz="1250" spc="-5">
                <a:latin typeface="Times New Roman"/>
                <a:cs typeface="Times New Roman"/>
              </a:rPr>
              <a:t>,  </a:t>
            </a:r>
            <a:r>
              <a:rPr dirty="0" sz="1150" spc="-5">
                <a:latin typeface="Courier New"/>
                <a:cs typeface="Courier New"/>
              </a:rPr>
              <a:t>28-SEP-98</a:t>
            </a:r>
            <a:r>
              <a:rPr dirty="0" sz="1250" spc="-5">
                <a:latin typeface="Times New Roman"/>
                <a:cs typeface="Times New Roman"/>
              </a:rPr>
              <a:t>,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07-FEB-99</a:t>
            </a:r>
            <a:r>
              <a:rPr dirty="0" sz="1250" spc="-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dirty="0" sz="1250" spc="5" b="1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CURSOR DATE_CURSOR(JOIN_DATE DATE)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IS</a:t>
            </a:r>
            <a:endParaRPr sz="125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SELECT employee_id,last_name,hire_date FROM</a:t>
            </a:r>
            <a:r>
              <a:rPr dirty="0" sz="1250" spc="-3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7908" y="5175704"/>
            <a:ext cx="508634" cy="60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WHERE  EMPNO  ENAME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7389" y="5175704"/>
            <a:ext cx="2823210" cy="60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HIRE_DATE &gt;JOIN_DATE</a:t>
            </a:r>
            <a:r>
              <a:rPr dirty="0" sz="1250" spc="-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;</a:t>
            </a:r>
            <a:endParaRPr sz="1250">
              <a:latin typeface="Courier New"/>
              <a:cs typeface="Courier New"/>
            </a:endParaRPr>
          </a:p>
          <a:p>
            <a:pPr marL="205104" marR="5080" indent="-63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employe</a:t>
            </a:r>
            <a:r>
              <a:rPr dirty="0" sz="1250" b="1">
                <a:latin typeface="Courier New"/>
                <a:cs typeface="Courier New"/>
              </a:rPr>
              <a:t>e</a:t>
            </a:r>
            <a:r>
              <a:rPr dirty="0" sz="1250" spc="5" b="1">
                <a:latin typeface="Courier New"/>
                <a:cs typeface="Courier New"/>
              </a:rPr>
              <a:t>s.employe</a:t>
            </a:r>
            <a:r>
              <a:rPr dirty="0" sz="1250" b="1">
                <a:latin typeface="Courier New"/>
                <a:cs typeface="Courier New"/>
              </a:rPr>
              <a:t>e</a:t>
            </a:r>
            <a:r>
              <a:rPr dirty="0" sz="1250" spc="5" b="1">
                <a:latin typeface="Courier New"/>
                <a:cs typeface="Courier New"/>
              </a:rPr>
              <a:t>_id%TYPE;  </a:t>
            </a:r>
            <a:r>
              <a:rPr dirty="0" sz="1250" spc="5" b="1">
                <a:latin typeface="Courier New"/>
                <a:cs typeface="Courier New"/>
              </a:rPr>
              <a:t>employees.last_name%TYPE;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999" y="5749376"/>
            <a:ext cx="3692525" cy="9823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1460" marR="5080" indent="14605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HIREDATE employees.hire_date%TYPE;  HDATE employees.hire_date%TYPE</a:t>
            </a:r>
            <a:r>
              <a:rPr dirty="0" sz="1250" spc="-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:=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251460" marR="111569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OPEN DATE_CURSOR(HDATE);  LOOP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430" y="5940600"/>
            <a:ext cx="137731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'&amp;P_HIREDATE';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8999" y="6705496"/>
            <a:ext cx="5572760" cy="155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4665" marR="873760" indent="-508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FETCH DATE_CURSOR INTO EMPNO,ENAME,HIREDATE;  EXIT WHEN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DATE_CURSOR%NOTFOUND;</a:t>
            </a:r>
            <a:endParaRPr sz="1250">
              <a:latin typeface="Courier New"/>
              <a:cs typeface="Courier New"/>
            </a:endParaRPr>
          </a:p>
          <a:p>
            <a:pPr marL="830580" marR="5080" indent="-386715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(EMPNO || ' ' || ENAME || ' ' ||  HIREDATE);</a:t>
            </a:r>
            <a:endParaRPr sz="1250">
              <a:latin typeface="Courier New"/>
              <a:cs typeface="Courier New"/>
            </a:endParaRPr>
          </a:p>
          <a:p>
            <a:pPr marL="494665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END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LOOP;</a:t>
            </a:r>
            <a:endParaRPr sz="125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OFF;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300" y="9482804"/>
            <a:ext cx="6168390" cy="42545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80">
                <a:latin typeface="Garuda"/>
                <a:cs typeface="Garuda"/>
              </a:rPr>
              <a:t>i</a:t>
            </a:r>
            <a:r>
              <a:rPr dirty="0" sz="1000" spc="-8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80">
                <a:latin typeface="Garuda"/>
                <a:cs typeface="Garuda"/>
              </a:rPr>
              <a:t>n</a:t>
            </a:r>
            <a:r>
              <a:rPr dirty="0" sz="1000" spc="-8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80">
                <a:latin typeface="Garuda"/>
                <a:cs typeface="Garuda"/>
              </a:rPr>
              <a:t>-</a:t>
            </a:r>
            <a:r>
              <a:rPr dirty="0" sz="1000" spc="-8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80">
                <a:latin typeface="Garuda"/>
                <a:cs typeface="Garuda"/>
              </a:rPr>
              <a:t>class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6969" y="1390903"/>
            <a:ext cx="4306570" cy="7611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Preface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20345" algn="l"/>
              </a:tabLst>
            </a:pPr>
            <a:r>
              <a:rPr dirty="0" sz="1100" spc="5" b="1">
                <a:latin typeface="Arial"/>
                <a:cs typeface="Arial"/>
              </a:rPr>
              <a:t>I	</a:t>
            </a:r>
            <a:r>
              <a:rPr dirty="0" sz="1100" spc="10" b="1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I-2</a:t>
            </a:r>
            <a:endParaRPr sz="1100">
              <a:latin typeface="Arial"/>
              <a:cs typeface="Arial"/>
            </a:endParaRPr>
          </a:p>
          <a:p>
            <a:pPr marL="240029" marR="2630805">
              <a:lnSpc>
                <a:spcPct val="10360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Course Objectives </a:t>
            </a:r>
            <a:r>
              <a:rPr dirty="0" sz="1100" spc="10">
                <a:latin typeface="Arial"/>
                <a:cs typeface="Arial"/>
              </a:rPr>
              <a:t>I-3  </a:t>
            </a:r>
            <a:r>
              <a:rPr dirty="0" sz="1100" spc="15">
                <a:latin typeface="Arial"/>
                <a:cs typeface="Arial"/>
              </a:rPr>
              <a:t>Course Agenda</a:t>
            </a:r>
            <a:r>
              <a:rPr dirty="0" sz="1100" spc="29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I-4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0"/>
              </a:lnSpc>
            </a:pPr>
            <a:r>
              <a:rPr dirty="0" sz="1100" spc="15">
                <a:latin typeface="Arial"/>
                <a:cs typeface="Arial"/>
              </a:rPr>
              <a:t>The Human Resources </a:t>
            </a:r>
            <a:r>
              <a:rPr dirty="0" sz="1100" spc="10">
                <a:latin typeface="Arial"/>
                <a:cs typeface="Arial"/>
              </a:rPr>
              <a:t>(</a:t>
            </a:r>
            <a:r>
              <a:rPr dirty="0" sz="1100" spc="10">
                <a:latin typeface="Courier New"/>
                <a:cs typeface="Courier New"/>
              </a:rPr>
              <a:t>hr</a:t>
            </a:r>
            <a:r>
              <a:rPr dirty="0" sz="1100" spc="10">
                <a:latin typeface="Arial"/>
                <a:cs typeface="Arial"/>
              </a:rPr>
              <a:t>) </a:t>
            </a:r>
            <a:r>
              <a:rPr dirty="0" sz="1100" spc="15">
                <a:latin typeface="Arial"/>
                <a:cs typeface="Arial"/>
              </a:rPr>
              <a:t>Data </a:t>
            </a:r>
            <a:r>
              <a:rPr dirty="0" sz="1100" spc="10">
                <a:latin typeface="Arial"/>
                <a:cs typeface="Arial"/>
              </a:rPr>
              <a:t>Set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I-6</a:t>
            </a:r>
            <a:endParaRPr sz="1100">
              <a:latin typeface="Arial"/>
              <a:cs typeface="Arial"/>
            </a:endParaRPr>
          </a:p>
          <a:p>
            <a:pPr marL="240665" marR="1947545" indent="-635">
              <a:lnSpc>
                <a:spcPct val="104099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Oracle 10</a:t>
            </a:r>
            <a:r>
              <a:rPr dirty="0" sz="1100" spc="15" i="1">
                <a:latin typeface="Arial"/>
                <a:cs typeface="Arial"/>
              </a:rPr>
              <a:t>g </a:t>
            </a:r>
            <a:r>
              <a:rPr dirty="0" sz="1100" spc="15">
                <a:latin typeface="Arial"/>
                <a:cs typeface="Arial"/>
              </a:rPr>
              <a:t>Grid </a:t>
            </a:r>
            <a:r>
              <a:rPr dirty="0" sz="1100" spc="10">
                <a:latin typeface="Arial"/>
                <a:cs typeface="Arial"/>
              </a:rPr>
              <a:t>Infrastructure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I-8  </a:t>
            </a:r>
            <a:r>
              <a:rPr dirty="0" sz="1100" spc="15">
                <a:latin typeface="Arial"/>
                <a:cs typeface="Arial"/>
              </a:rPr>
              <a:t>Oracle Database 10</a:t>
            </a:r>
            <a:r>
              <a:rPr dirty="0" sz="1100" spc="15" i="1">
                <a:latin typeface="Arial"/>
                <a:cs typeface="Arial"/>
              </a:rPr>
              <a:t>g</a:t>
            </a:r>
            <a:r>
              <a:rPr dirty="0" sz="1100" spc="295" i="1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I-9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Oracle Application Server 10</a:t>
            </a:r>
            <a:r>
              <a:rPr dirty="0" sz="1100" spc="15" i="1">
                <a:latin typeface="Arial"/>
                <a:cs typeface="Arial"/>
              </a:rPr>
              <a:t>g</a:t>
            </a:r>
            <a:r>
              <a:rPr dirty="0" sz="1100" spc="295" i="1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I-10</a:t>
            </a:r>
            <a:endParaRPr sz="1100">
              <a:latin typeface="Arial"/>
              <a:cs typeface="Arial"/>
            </a:endParaRPr>
          </a:p>
          <a:p>
            <a:pPr marL="240665" marR="90424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Oracle Enterprise Manager 10</a:t>
            </a:r>
            <a:r>
              <a:rPr dirty="0" sz="1100" spc="15" i="1">
                <a:latin typeface="Arial"/>
                <a:cs typeface="Arial"/>
              </a:rPr>
              <a:t>g </a:t>
            </a:r>
            <a:r>
              <a:rPr dirty="0" sz="1100" spc="10">
                <a:latin typeface="Arial"/>
                <a:cs typeface="Arial"/>
              </a:rPr>
              <a:t>Grid Control </a:t>
            </a:r>
            <a:r>
              <a:rPr dirty="0" sz="1100" spc="5">
                <a:latin typeface="Arial"/>
                <a:cs typeface="Arial"/>
              </a:rPr>
              <a:t>I-11  </a:t>
            </a:r>
            <a:r>
              <a:rPr dirty="0" sz="1100" spc="15">
                <a:latin typeface="Arial"/>
                <a:cs typeface="Arial"/>
              </a:rPr>
              <a:t>Oracle </a:t>
            </a:r>
            <a:r>
              <a:rPr dirty="0" sz="1100" spc="10">
                <a:latin typeface="Arial"/>
                <a:cs typeface="Arial"/>
              </a:rPr>
              <a:t>Internet Platform</a:t>
            </a:r>
            <a:r>
              <a:rPr dirty="0" sz="1100" spc="29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I-12</a:t>
            </a:r>
            <a:endParaRPr sz="1100">
              <a:latin typeface="Arial"/>
              <a:cs typeface="Arial"/>
            </a:endParaRPr>
          </a:p>
          <a:p>
            <a:pPr marL="240665" marR="263207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Summary </a:t>
            </a:r>
            <a:r>
              <a:rPr dirty="0" sz="1100" spc="5">
                <a:latin typeface="Arial"/>
                <a:cs typeface="Arial"/>
              </a:rPr>
              <a:t>I-13  </a:t>
            </a:r>
            <a:r>
              <a:rPr dirty="0" sz="1100" spc="15">
                <a:latin typeface="Arial"/>
                <a:cs typeface="Arial"/>
              </a:rPr>
              <a:t>Course Practices</a:t>
            </a:r>
            <a:r>
              <a:rPr dirty="0" sz="1100" spc="2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I-14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buAutoNum type="arabicPlain"/>
              <a:tabLst>
                <a:tab pos="220345" algn="l"/>
                <a:tab pos="220979" algn="l"/>
              </a:tabLst>
            </a:pPr>
            <a:r>
              <a:rPr dirty="0" sz="1100" spc="10" b="1">
                <a:latin typeface="Arial"/>
                <a:cs typeface="Arial"/>
              </a:rPr>
              <a:t>Introduction to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PL/SQL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1-2</a:t>
            </a:r>
            <a:endParaRPr sz="1100">
              <a:latin typeface="Arial"/>
              <a:cs typeface="Arial"/>
            </a:endParaRPr>
          </a:p>
          <a:p>
            <a:pPr marL="220345" marR="2682875">
              <a:lnSpc>
                <a:spcPct val="10360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What </a:t>
            </a:r>
            <a:r>
              <a:rPr dirty="0" sz="1100" spc="5">
                <a:latin typeface="Arial"/>
                <a:cs typeface="Arial"/>
              </a:rPr>
              <a:t>is </a:t>
            </a:r>
            <a:r>
              <a:rPr dirty="0" sz="1100" spc="15">
                <a:latin typeface="Arial"/>
                <a:cs typeface="Arial"/>
              </a:rPr>
              <a:t>PL/SQL? </a:t>
            </a:r>
            <a:r>
              <a:rPr dirty="0" sz="1100" spc="10">
                <a:latin typeface="Arial"/>
                <a:cs typeface="Arial"/>
              </a:rPr>
              <a:t>1-3  </a:t>
            </a:r>
            <a:r>
              <a:rPr dirty="0" sz="1100" spc="15">
                <a:latin typeface="Arial"/>
                <a:cs typeface="Arial"/>
              </a:rPr>
              <a:t>About PL/SQL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1-4</a:t>
            </a:r>
            <a:endParaRPr sz="1100">
              <a:latin typeface="Arial"/>
              <a:cs typeface="Arial"/>
            </a:endParaRPr>
          </a:p>
          <a:p>
            <a:pPr marL="220345" marR="226822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PL/SQL Environment 1-5  </a:t>
            </a:r>
            <a:r>
              <a:rPr dirty="0" sz="1100" spc="10">
                <a:latin typeface="Arial"/>
                <a:cs typeface="Arial"/>
              </a:rPr>
              <a:t>Benefits </a:t>
            </a:r>
            <a:r>
              <a:rPr dirty="0" sz="1100" spc="5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PL/SQL </a:t>
            </a:r>
            <a:r>
              <a:rPr dirty="0" sz="1100" spc="10">
                <a:latin typeface="Arial"/>
                <a:cs typeface="Arial"/>
              </a:rPr>
              <a:t>1-6  </a:t>
            </a:r>
            <a:r>
              <a:rPr dirty="0" sz="1100" spc="15">
                <a:latin typeface="Arial"/>
                <a:cs typeface="Arial"/>
              </a:rPr>
              <a:t>PL/SQL </a:t>
            </a:r>
            <a:r>
              <a:rPr dirty="0" sz="1100" spc="10">
                <a:latin typeface="Arial"/>
                <a:cs typeface="Arial"/>
              </a:rPr>
              <a:t>Block </a:t>
            </a:r>
            <a:r>
              <a:rPr dirty="0" sz="1100" spc="15">
                <a:latin typeface="Arial"/>
                <a:cs typeface="Arial"/>
              </a:rPr>
              <a:t>Structure </a:t>
            </a:r>
            <a:r>
              <a:rPr dirty="0" sz="1100" spc="10">
                <a:latin typeface="Arial"/>
                <a:cs typeface="Arial"/>
              </a:rPr>
              <a:t>1-9  </a:t>
            </a:r>
            <a:r>
              <a:rPr dirty="0" sz="1100" spc="15">
                <a:latin typeface="Arial"/>
                <a:cs typeface="Arial"/>
              </a:rPr>
              <a:t>Block </a:t>
            </a:r>
            <a:r>
              <a:rPr dirty="0" sz="1100" spc="20">
                <a:latin typeface="Arial"/>
                <a:cs typeface="Arial"/>
              </a:rPr>
              <a:t>Types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1-11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0"/>
              </a:spcBef>
            </a:pPr>
            <a:r>
              <a:rPr dirty="0" sz="1100" spc="10">
                <a:latin typeface="Arial"/>
                <a:cs typeface="Arial"/>
              </a:rPr>
              <a:t>Programs Constructs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1-13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PL/SQL Programming </a:t>
            </a:r>
            <a:r>
              <a:rPr dirty="0" sz="1100" spc="10">
                <a:latin typeface="Arial"/>
                <a:cs typeface="Arial"/>
              </a:rPr>
              <a:t>Environments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1-15</a:t>
            </a:r>
            <a:endParaRPr sz="1100">
              <a:latin typeface="Arial"/>
              <a:cs typeface="Arial"/>
            </a:endParaRPr>
          </a:p>
          <a:p>
            <a:pPr marL="220345" marR="1791970">
              <a:lnSpc>
                <a:spcPct val="103600"/>
              </a:lnSpc>
              <a:spcBef>
                <a:spcPts val="5"/>
              </a:spcBef>
            </a:pPr>
            <a:r>
              <a:rPr dirty="0" sz="1100" spc="15" i="1">
                <a:latin typeface="Times New Roman"/>
                <a:cs typeface="Times New Roman"/>
              </a:rPr>
              <a:t>i</a:t>
            </a:r>
            <a:r>
              <a:rPr dirty="0" sz="1100" spc="15">
                <a:latin typeface="Arial"/>
                <a:cs typeface="Arial"/>
              </a:rPr>
              <a:t>SQL*Plus Architecture </a:t>
            </a:r>
            <a:r>
              <a:rPr dirty="0" sz="1100" spc="10">
                <a:latin typeface="Arial"/>
                <a:cs typeface="Arial"/>
              </a:rPr>
              <a:t>1-18  </a:t>
            </a:r>
            <a:r>
              <a:rPr dirty="0" sz="1100" spc="15">
                <a:latin typeface="Arial"/>
                <a:cs typeface="Arial"/>
              </a:rPr>
              <a:t>Create an </a:t>
            </a:r>
            <a:r>
              <a:rPr dirty="0" sz="1100" spc="20">
                <a:latin typeface="Arial"/>
                <a:cs typeface="Arial"/>
              </a:rPr>
              <a:t>Anonymous </a:t>
            </a:r>
            <a:r>
              <a:rPr dirty="0" sz="1100" spc="15">
                <a:latin typeface="Arial"/>
                <a:cs typeface="Arial"/>
              </a:rPr>
              <a:t>Block </a:t>
            </a:r>
            <a:r>
              <a:rPr dirty="0" sz="1100" spc="10">
                <a:latin typeface="Arial"/>
                <a:cs typeface="Arial"/>
              </a:rPr>
              <a:t>1-19  </a:t>
            </a:r>
            <a:r>
              <a:rPr dirty="0" sz="1100" spc="15">
                <a:latin typeface="Arial"/>
                <a:cs typeface="Arial"/>
              </a:rPr>
              <a:t>Execute an </a:t>
            </a:r>
            <a:r>
              <a:rPr dirty="0" sz="1100" spc="20">
                <a:latin typeface="Arial"/>
                <a:cs typeface="Arial"/>
              </a:rPr>
              <a:t>Anonymous </a:t>
            </a:r>
            <a:r>
              <a:rPr dirty="0" sz="1100" spc="15">
                <a:latin typeface="Arial"/>
                <a:cs typeface="Arial"/>
              </a:rPr>
              <a:t>Block</a:t>
            </a:r>
            <a:r>
              <a:rPr dirty="0" sz="1100" spc="24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1-20</a:t>
            </a:r>
            <a:endParaRPr sz="1100">
              <a:latin typeface="Arial"/>
              <a:cs typeface="Arial"/>
            </a:endParaRPr>
          </a:p>
          <a:p>
            <a:pPr marL="220345" marR="150114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Test the Output </a:t>
            </a:r>
            <a:r>
              <a:rPr dirty="0" sz="1100" spc="5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a PL/SQL Block 1-21  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1-23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1: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1-24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52095" indent="-240029">
              <a:lnSpc>
                <a:spcPct val="100000"/>
              </a:lnSpc>
              <a:buAutoNum type="arabicPlain" startAt="2"/>
              <a:tabLst>
                <a:tab pos="252095" algn="l"/>
                <a:tab pos="252729" algn="l"/>
              </a:tabLst>
            </a:pPr>
            <a:r>
              <a:rPr dirty="0" sz="1100" spc="10" b="1">
                <a:latin typeface="Arial"/>
                <a:cs typeface="Arial"/>
              </a:rPr>
              <a:t>Declaring </a:t>
            </a:r>
            <a:r>
              <a:rPr dirty="0" sz="1100" spc="15" b="1">
                <a:latin typeface="Arial"/>
                <a:cs typeface="Arial"/>
              </a:rPr>
              <a:t>PL/SQL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2-2</a:t>
            </a:r>
            <a:endParaRPr sz="1100">
              <a:latin typeface="Arial"/>
              <a:cs typeface="Arial"/>
            </a:endParaRPr>
          </a:p>
          <a:p>
            <a:pPr marL="240665" marR="2710815">
              <a:lnSpc>
                <a:spcPct val="103600"/>
              </a:lnSpc>
              <a:spcBef>
                <a:spcPts val="5"/>
              </a:spcBef>
            </a:pPr>
            <a:r>
              <a:rPr dirty="0" sz="1100" spc="20">
                <a:latin typeface="Arial"/>
                <a:cs typeface="Arial"/>
              </a:rPr>
              <a:t>Use </a:t>
            </a:r>
            <a:r>
              <a:rPr dirty="0" sz="1100" spc="10">
                <a:latin typeface="Arial"/>
                <a:cs typeface="Arial"/>
              </a:rPr>
              <a:t>of Variables </a:t>
            </a:r>
            <a:r>
              <a:rPr dirty="0" sz="1100" spc="5">
                <a:latin typeface="Arial"/>
                <a:cs typeface="Arial"/>
              </a:rPr>
              <a:t>2-3  </a:t>
            </a:r>
            <a:r>
              <a:rPr dirty="0" sz="1100" spc="10">
                <a:latin typeface="Arial"/>
                <a:cs typeface="Arial"/>
              </a:rPr>
              <a:t>Identifiers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Handling </a:t>
            </a:r>
            <a:r>
              <a:rPr dirty="0" sz="1100" spc="10">
                <a:latin typeface="Arial"/>
                <a:cs typeface="Arial"/>
              </a:rPr>
              <a:t>Variables in </a:t>
            </a:r>
            <a:r>
              <a:rPr dirty="0" sz="1100" spc="15">
                <a:latin typeface="Arial"/>
                <a:cs typeface="Arial"/>
              </a:rPr>
              <a:t>PL/SQL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2-5</a:t>
            </a:r>
            <a:endParaRPr sz="1100">
              <a:latin typeface="Arial"/>
              <a:cs typeface="Arial"/>
            </a:endParaRPr>
          </a:p>
          <a:p>
            <a:pPr marL="240665" marR="101473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Declaring and </a:t>
            </a:r>
            <a:r>
              <a:rPr dirty="0" sz="1100" spc="10">
                <a:latin typeface="Arial"/>
                <a:cs typeface="Arial"/>
              </a:rPr>
              <a:t>Initializing </a:t>
            </a:r>
            <a:r>
              <a:rPr dirty="0" sz="1100" spc="15">
                <a:latin typeface="Arial"/>
                <a:cs typeface="Arial"/>
              </a:rPr>
              <a:t>PL/SQL Variables </a:t>
            </a:r>
            <a:r>
              <a:rPr dirty="0" sz="1100" spc="5">
                <a:latin typeface="Arial"/>
                <a:cs typeface="Arial"/>
              </a:rPr>
              <a:t>2-6  </a:t>
            </a:r>
            <a:r>
              <a:rPr dirty="0" sz="1100" spc="10">
                <a:latin typeface="Arial"/>
                <a:cs typeface="Arial"/>
              </a:rPr>
              <a:t>Delimiters in String Literals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Types </a:t>
            </a:r>
            <a:r>
              <a:rPr dirty="0" sz="1100" spc="5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Variables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2-9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Guidelines </a:t>
            </a:r>
            <a:r>
              <a:rPr dirty="0" sz="1100" spc="10">
                <a:latin typeface="Arial"/>
                <a:cs typeface="Arial"/>
              </a:rPr>
              <a:t>for Declaring </a:t>
            </a:r>
            <a:r>
              <a:rPr dirty="0" sz="1100" spc="15">
                <a:latin typeface="Arial"/>
                <a:cs typeface="Arial"/>
              </a:rPr>
              <a:t>and </a:t>
            </a:r>
            <a:r>
              <a:rPr dirty="0" sz="1100" spc="10">
                <a:latin typeface="Arial"/>
                <a:cs typeface="Arial"/>
              </a:rPr>
              <a:t>Initializing </a:t>
            </a:r>
            <a:r>
              <a:rPr dirty="0" sz="1100" spc="15">
                <a:latin typeface="Arial"/>
                <a:cs typeface="Arial"/>
              </a:rPr>
              <a:t>PL/SQL </a:t>
            </a:r>
            <a:r>
              <a:rPr dirty="0" sz="1100" spc="10">
                <a:latin typeface="Arial"/>
                <a:cs typeface="Arial"/>
              </a:rPr>
              <a:t>Variables 2-11  </a:t>
            </a:r>
            <a:r>
              <a:rPr dirty="0" sz="1100" spc="15">
                <a:latin typeface="Arial"/>
                <a:cs typeface="Arial"/>
              </a:rPr>
              <a:t>Guidelines </a:t>
            </a:r>
            <a:r>
              <a:rPr dirty="0" sz="1100" spc="10">
                <a:latin typeface="Arial"/>
                <a:cs typeface="Arial"/>
              </a:rPr>
              <a:t>for Declaring </a:t>
            </a:r>
            <a:r>
              <a:rPr dirty="0" sz="1100" spc="15">
                <a:latin typeface="Arial"/>
                <a:cs typeface="Arial"/>
              </a:rPr>
              <a:t>PL/SQL Variables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2-12</a:t>
            </a:r>
            <a:endParaRPr sz="1100">
              <a:latin typeface="Arial"/>
              <a:cs typeface="Arial"/>
            </a:endParaRPr>
          </a:p>
          <a:p>
            <a:pPr marL="240665" marR="2132965">
              <a:lnSpc>
                <a:spcPts val="137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Scalar Data Types </a:t>
            </a:r>
            <a:r>
              <a:rPr dirty="0" sz="1100" spc="10">
                <a:latin typeface="Arial"/>
                <a:cs typeface="Arial"/>
              </a:rPr>
              <a:t>2-13  </a:t>
            </a:r>
            <a:r>
              <a:rPr dirty="0" sz="1100" spc="20">
                <a:latin typeface="Arial"/>
                <a:cs typeface="Arial"/>
              </a:rPr>
              <a:t>Base </a:t>
            </a:r>
            <a:r>
              <a:rPr dirty="0" sz="1100" spc="15">
                <a:latin typeface="Arial"/>
                <a:cs typeface="Arial"/>
              </a:rPr>
              <a:t>Scalar Data Types</a:t>
            </a:r>
            <a:r>
              <a:rPr dirty="0" sz="1100" spc="2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491" y="727201"/>
            <a:ext cx="817244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 b="1">
                <a:latin typeface="Arial"/>
                <a:cs typeface="Arial"/>
              </a:rPr>
              <a:t>Contents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300" y="9619605"/>
            <a:ext cx="597725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204">
                <a:latin typeface="Garuda"/>
                <a:cs typeface="Garuda"/>
              </a:rPr>
              <a:t>of</a:t>
            </a:r>
            <a:r>
              <a:rPr dirty="0" baseline="-19323" sz="1725" spc="-307" b="1">
                <a:latin typeface="Arial"/>
                <a:cs typeface="Arial"/>
              </a:rPr>
              <a:t>O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-19323" sz="1725" spc="-307" b="1">
                <a:latin typeface="Arial"/>
                <a:cs typeface="Arial"/>
              </a:rPr>
              <a:t>r</a:t>
            </a:r>
            <a:r>
              <a:rPr dirty="0" sz="800" spc="-204">
                <a:latin typeface="Garuda"/>
                <a:cs typeface="Garuda"/>
              </a:rPr>
              <a:t>ra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c</a:t>
            </a:r>
            <a:r>
              <a:rPr dirty="0" sz="800" spc="-204">
                <a:latin typeface="Garuda"/>
                <a:cs typeface="Garuda"/>
              </a:rPr>
              <a:t>le</a:t>
            </a:r>
            <a:r>
              <a:rPr dirty="0" baseline="-19323" sz="1725" spc="-307" b="1">
                <a:latin typeface="Arial"/>
                <a:cs typeface="Arial"/>
              </a:rPr>
              <a:t>l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e</a:t>
            </a:r>
            <a:r>
              <a:rPr dirty="0" sz="800" spc="-204">
                <a:latin typeface="Garuda"/>
                <a:cs typeface="Garuda"/>
              </a:rPr>
              <a:t>op</a:t>
            </a:r>
            <a:r>
              <a:rPr dirty="0" baseline="-19323" sz="1725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yr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ig</a:t>
            </a:r>
            <a:r>
              <a:rPr dirty="0" baseline="-19323" sz="1725" spc="-307" b="1">
                <a:latin typeface="Arial"/>
                <a:cs typeface="Arial"/>
              </a:rPr>
              <a:t>t</a:t>
            </a:r>
            <a:r>
              <a:rPr dirty="0" sz="800" spc="-204">
                <a:latin typeface="Garuda"/>
                <a:cs typeface="Garuda"/>
              </a:rPr>
              <a:t>h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t. </a:t>
            </a:r>
            <a:r>
              <a:rPr dirty="0" baseline="-19323" sz="1725" spc="-359" b="1">
                <a:latin typeface="Arial"/>
                <a:cs typeface="Arial"/>
              </a:rPr>
              <a:t>b</a:t>
            </a:r>
            <a:r>
              <a:rPr dirty="0" sz="800" spc="-240">
                <a:latin typeface="Garuda"/>
                <a:cs typeface="Garuda"/>
              </a:rPr>
              <a:t>Al</a:t>
            </a:r>
            <a:r>
              <a:rPr dirty="0" baseline="-19323" sz="1725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l </a:t>
            </a:r>
            <a:r>
              <a:rPr dirty="0" sz="800" spc="-245">
                <a:latin typeface="Garuda"/>
                <a:cs typeface="Garuda"/>
              </a:rPr>
              <a:t>W</a:t>
            </a:r>
            <a:r>
              <a:rPr dirty="0" baseline="-19323" sz="1725" spc="-367" b="1">
                <a:latin typeface="Arial"/>
                <a:cs typeface="Arial"/>
              </a:rPr>
              <a:t>se</a:t>
            </a:r>
            <a:r>
              <a:rPr dirty="0" sz="800" spc="-245">
                <a:latin typeface="Garuda"/>
                <a:cs typeface="Garuda"/>
              </a:rPr>
              <a:t>DP</a:t>
            </a:r>
            <a:r>
              <a:rPr dirty="0" baseline="-19323" sz="1725" spc="-367" b="1">
                <a:latin typeface="Arial"/>
                <a:cs typeface="Arial"/>
              </a:rPr>
              <a:t>1</a:t>
            </a:r>
            <a:r>
              <a:rPr dirty="0" sz="800" spc="-245">
                <a:latin typeface="Garuda"/>
                <a:cs typeface="Garuda"/>
              </a:rPr>
              <a:t>s</a:t>
            </a:r>
            <a:r>
              <a:rPr dirty="0" baseline="-19323" sz="1725" spc="-367" b="1">
                <a:latin typeface="Arial"/>
                <a:cs typeface="Arial"/>
              </a:rPr>
              <a:t>0</a:t>
            </a:r>
            <a:r>
              <a:rPr dirty="0" sz="800" spc="-245">
                <a:latin typeface="Garuda"/>
                <a:cs typeface="Garuda"/>
              </a:rPr>
              <a:t>tu</a:t>
            </a:r>
            <a:r>
              <a:rPr dirty="0" baseline="-19323" sz="1725" spc="-367" b="1" i="1">
                <a:latin typeface="Arial"/>
                <a:cs typeface="Arial"/>
              </a:rPr>
              <a:t>g</a:t>
            </a:r>
            <a:r>
              <a:rPr dirty="0" sz="800" spc="-245">
                <a:latin typeface="Garuda"/>
                <a:cs typeface="Garuda"/>
              </a:rPr>
              <a:t>de</a:t>
            </a:r>
            <a:r>
              <a:rPr dirty="0" baseline="-19323" sz="1725" spc="-367" b="1">
                <a:latin typeface="Arial"/>
                <a:cs typeface="Arial"/>
              </a:rPr>
              <a:t>: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ts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m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u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st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cei</a:t>
            </a:r>
            <a:r>
              <a:rPr dirty="0" baseline="-19323" sz="1725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ve</a:t>
            </a:r>
            <a:r>
              <a:rPr dirty="0" baseline="-19323" sz="1725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-19323" sz="1725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d</a:t>
            </a:r>
            <a:r>
              <a:rPr dirty="0" sz="800" spc="-245">
                <a:latin typeface="Garuda"/>
                <a:cs typeface="Garuda"/>
              </a:rPr>
              <a:t>eK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i</a:t>
            </a:r>
            <a:r>
              <a:rPr dirty="0" baseline="-19323" sz="1725" spc="-367" b="1">
                <a:latin typeface="Arial"/>
                <a:cs typeface="Arial"/>
              </a:rPr>
              <a:t>m</a:t>
            </a:r>
            <a:r>
              <a:rPr dirty="0" sz="800" spc="-245">
                <a:latin typeface="Garuda"/>
                <a:cs typeface="Garuda"/>
              </a:rPr>
              <a:t>t </a:t>
            </a:r>
            <a:r>
              <a:rPr dirty="0" sz="800" spc="-200">
                <a:latin typeface="Garuda"/>
                <a:cs typeface="Garuda"/>
              </a:rPr>
              <a:t>w</a:t>
            </a:r>
            <a:r>
              <a:rPr dirty="0" baseline="-19323" sz="1725" spc="-300" b="1">
                <a:latin typeface="Arial"/>
                <a:cs typeface="Arial"/>
              </a:rPr>
              <a:t>e</a:t>
            </a:r>
            <a:r>
              <a:rPr dirty="0" sz="800" spc="-200">
                <a:latin typeface="Garuda"/>
                <a:cs typeface="Garuda"/>
              </a:rPr>
              <a:t>at</a:t>
            </a:r>
            <a:r>
              <a:rPr dirty="0" baseline="-19323" sz="1725" spc="-300" b="1">
                <a:latin typeface="Arial"/>
                <a:cs typeface="Arial"/>
              </a:rPr>
              <a:t>n</a:t>
            </a:r>
            <a:r>
              <a:rPr dirty="0" sz="800" spc="-200">
                <a:latin typeface="Garuda"/>
                <a:cs typeface="Garuda"/>
              </a:rPr>
              <a:t>er</a:t>
            </a:r>
            <a:r>
              <a:rPr dirty="0" baseline="-19323" sz="1725" spc="-300" b="1">
                <a:latin typeface="Arial"/>
                <a:cs typeface="Arial"/>
              </a:rPr>
              <a:t>t</a:t>
            </a:r>
            <a:r>
              <a:rPr dirty="0" sz="800" spc="-200">
                <a:latin typeface="Garuda"/>
                <a:cs typeface="Garuda"/>
              </a:rPr>
              <a:t>m</a:t>
            </a:r>
            <a:r>
              <a:rPr dirty="0" baseline="-19323" sz="1725" spc="-300" b="1">
                <a:latin typeface="Arial"/>
                <a:cs typeface="Arial"/>
              </a:rPr>
              <a:t>a</a:t>
            </a:r>
            <a:r>
              <a:rPr dirty="0" sz="800" spc="-200">
                <a:latin typeface="Garuda"/>
                <a:cs typeface="Garuda"/>
              </a:rPr>
              <a:t>a</a:t>
            </a:r>
            <a:r>
              <a:rPr dirty="0" baseline="-19323" sz="1725" spc="-300" b="1">
                <a:latin typeface="Arial"/>
                <a:cs typeface="Arial"/>
              </a:rPr>
              <a:t>l</a:t>
            </a:r>
            <a:r>
              <a:rPr dirty="0" sz="800" spc="-200">
                <a:latin typeface="Garuda"/>
                <a:cs typeface="Garuda"/>
              </a:rPr>
              <a:t>r</a:t>
            </a:r>
            <a:r>
              <a:rPr dirty="0" baseline="-19323" sz="1725" spc="-300" b="1">
                <a:latin typeface="Arial"/>
                <a:cs typeface="Arial"/>
              </a:rPr>
              <a:t>s</a:t>
            </a:r>
            <a:r>
              <a:rPr dirty="0" sz="800" spc="-200">
                <a:latin typeface="Garuda"/>
                <a:cs typeface="Garuda"/>
              </a:rPr>
              <a:t>ked </a:t>
            </a:r>
            <a:r>
              <a:rPr dirty="0" baseline="-19323" sz="1725" spc="-382" b="1">
                <a:latin typeface="Arial"/>
                <a:cs typeface="Arial"/>
              </a:rPr>
              <a:t>A</a:t>
            </a:r>
            <a:r>
              <a:rPr dirty="0" sz="800" spc="-254">
                <a:latin typeface="Garuda"/>
                <a:cs typeface="Garuda"/>
              </a:rPr>
              <a:t>wit</a:t>
            </a:r>
            <a:r>
              <a:rPr dirty="0" baseline="-19323" sz="1725" spc="-382" b="1">
                <a:latin typeface="Arial"/>
                <a:cs typeface="Arial"/>
              </a:rPr>
              <a:t>d</a:t>
            </a:r>
            <a:r>
              <a:rPr dirty="0" sz="800" spc="-254">
                <a:latin typeface="Garuda"/>
                <a:cs typeface="Garuda"/>
              </a:rPr>
              <a:t>h 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th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na</a:t>
            </a:r>
            <a:r>
              <a:rPr dirty="0" baseline="-19323" sz="1725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nd</a:t>
            </a:r>
            <a:r>
              <a:rPr dirty="0" baseline="-19323" sz="1725" spc="-262" b="1">
                <a:latin typeface="Arial"/>
                <a:cs typeface="Arial"/>
              </a:rPr>
              <a:t>ra</a:t>
            </a:r>
            <a:r>
              <a:rPr dirty="0" sz="800" spc="-175">
                <a:latin typeface="Garuda"/>
                <a:cs typeface="Garuda"/>
              </a:rPr>
              <a:t>em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l.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C</a:t>
            </a:r>
            <a:r>
              <a:rPr dirty="0" baseline="-19323" sz="1725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on</a:t>
            </a:r>
            <a:r>
              <a:rPr dirty="0" baseline="-19323" sz="1725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ta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-19323" sz="1725" spc="-262" b="1">
                <a:latin typeface="Arial"/>
                <a:cs typeface="Arial"/>
              </a:rPr>
              <a:t>lutions-</a:t>
            </a:r>
            <a:r>
              <a:rPr dirty="0" baseline="-19323" sz="1725" spc="-262" b="1">
                <a:latin typeface="Arial"/>
                <a:cs typeface="Arial"/>
              </a:rPr>
              <a:t>12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94253"/>
            <a:ext cx="6243955" cy="47777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50" b="1">
                <a:latin typeface="Arial"/>
                <a:cs typeface="Arial"/>
              </a:rPr>
              <a:t>Additional Practice 13:</a:t>
            </a:r>
            <a:r>
              <a:rPr dirty="0" sz="1250" spc="-1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491490" marR="5080" indent="-240029">
              <a:lnSpc>
                <a:spcPct val="100400"/>
              </a:lnSpc>
              <a:spcBef>
                <a:spcPts val="655"/>
              </a:spcBef>
            </a:pPr>
            <a:r>
              <a:rPr dirty="0" sz="1250">
                <a:latin typeface="Times New Roman"/>
                <a:cs typeface="Times New Roman"/>
              </a:rPr>
              <a:t>13. Execute the </a:t>
            </a:r>
            <a:r>
              <a:rPr dirty="0" sz="1250" spc="-5">
                <a:latin typeface="Times New Roman"/>
                <a:cs typeface="Times New Roman"/>
              </a:rPr>
              <a:t>script </a:t>
            </a:r>
            <a:r>
              <a:rPr dirty="0" sz="1250" spc="5">
                <a:latin typeface="Courier New"/>
                <a:cs typeface="Courier New"/>
              </a:rPr>
              <a:t>lab_ap_09_a.sql </a:t>
            </a:r>
            <a:r>
              <a:rPr dirty="0" sz="1250">
                <a:latin typeface="Times New Roman"/>
                <a:cs typeface="Times New Roman"/>
              </a:rPr>
              <a:t>to re-create the </a:t>
            </a:r>
            <a:r>
              <a:rPr dirty="0" sz="1250" spc="5">
                <a:latin typeface="Courier New"/>
                <a:cs typeface="Courier New"/>
              </a:rPr>
              <a:t>emp </a:t>
            </a:r>
            <a:r>
              <a:rPr dirty="0" sz="1250">
                <a:latin typeface="Times New Roman"/>
                <a:cs typeface="Times New Roman"/>
              </a:rPr>
              <a:t>table. Create a PL/SQL  block to promote clerks who earn </a:t>
            </a:r>
            <a:r>
              <a:rPr dirty="0" sz="1250" spc="5">
                <a:latin typeface="Times New Roman"/>
                <a:cs typeface="Times New Roman"/>
              </a:rPr>
              <a:t>more </a:t>
            </a:r>
            <a:r>
              <a:rPr dirty="0" sz="1250">
                <a:latin typeface="Times New Roman"/>
                <a:cs typeface="Times New Roman"/>
              </a:rPr>
              <a:t>than 3,000 to SR CLERK and </a:t>
            </a:r>
            <a:r>
              <a:rPr dirty="0" sz="1250" spc="-5">
                <a:latin typeface="Times New Roman"/>
                <a:cs typeface="Times New Roman"/>
              </a:rPr>
              <a:t>increase </a:t>
            </a:r>
            <a:r>
              <a:rPr dirty="0" sz="1250">
                <a:latin typeface="Times New Roman"/>
                <a:cs typeface="Times New Roman"/>
              </a:rPr>
              <a:t>their  salaries by 10%. Use the </a:t>
            </a:r>
            <a:r>
              <a:rPr dirty="0" sz="1250" spc="5">
                <a:latin typeface="Courier New"/>
                <a:cs typeface="Courier New"/>
              </a:rPr>
              <a:t>emp</a:t>
            </a:r>
            <a:r>
              <a:rPr dirty="0" sz="1250" spc="-420">
                <a:latin typeface="Courier New"/>
                <a:cs typeface="Courier New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table </a:t>
            </a:r>
            <a:r>
              <a:rPr dirty="0" sz="1250">
                <a:latin typeface="Times New Roman"/>
                <a:cs typeface="Times New Roman"/>
              </a:rPr>
              <a:t>for this practice. Verify the results by querying on </a:t>
            </a:r>
            <a:r>
              <a:rPr dirty="0" sz="1250" spc="-5">
                <a:latin typeface="Times New Roman"/>
                <a:cs typeface="Times New Roman"/>
              </a:rPr>
              <a:t>the  </a:t>
            </a:r>
            <a:r>
              <a:rPr dirty="0" sz="1250" spc="5">
                <a:latin typeface="Courier New"/>
                <a:cs typeface="Courier New"/>
              </a:rPr>
              <a:t>emp</a:t>
            </a:r>
            <a:r>
              <a:rPr dirty="0" sz="1250" spc="-4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</a:t>
            </a:r>
            <a:endParaRPr sz="125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</a:pPr>
            <a:r>
              <a:rPr dirty="0" sz="1250" b="1">
                <a:latin typeface="Times New Roman"/>
                <a:cs typeface="Times New Roman"/>
              </a:rPr>
              <a:t>Hint:</a:t>
            </a:r>
            <a:r>
              <a:rPr dirty="0" sz="1250" spc="-1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 a cursor with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FOR UPDATE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 </a:t>
            </a:r>
            <a:r>
              <a:rPr dirty="0" sz="1250" spc="5">
                <a:latin typeface="Courier New"/>
                <a:cs typeface="Courier New"/>
              </a:rPr>
              <a:t>CURRENT</a:t>
            </a:r>
            <a:r>
              <a:rPr dirty="0" sz="1250" spc="15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OF</a:t>
            </a:r>
            <a:r>
              <a:rPr dirty="0" sz="1250" spc="-440">
                <a:latin typeface="Courier New"/>
                <a:cs typeface="Courier New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syntax.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dirty="0" sz="1250" spc="5" b="1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CURSOR Senior_Clerk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IS</a:t>
            </a:r>
            <a:endParaRPr sz="125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SELECT employee_id,job_id FROM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</a:t>
            </a:r>
            <a:endParaRPr sz="1250">
              <a:latin typeface="Courier New"/>
              <a:cs typeface="Courier New"/>
            </a:endParaRPr>
          </a:p>
          <a:p>
            <a:pPr marL="850265" marR="123571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WHERE job_id = 'ST_CLERK' AND salary &gt; 3000  FOR UPDATE OF job_id;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BEGIN</a:t>
            </a:r>
            <a:endParaRPr sz="1250">
              <a:latin typeface="Courier New"/>
              <a:cs typeface="Courier New"/>
            </a:endParaRPr>
          </a:p>
          <a:p>
            <a:pPr marL="850265" marR="297434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FOR Emrec IN Senior_Clerk  LOOP</a:t>
            </a:r>
            <a:endParaRPr sz="125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UPDATE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</a:t>
            </a:r>
            <a:endParaRPr sz="1250">
              <a:latin typeface="Courier New"/>
              <a:cs typeface="Courier New"/>
            </a:endParaRPr>
          </a:p>
          <a:p>
            <a:pPr marL="969644" marR="294957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SET job_id = 'SR_CLERK',  salary = 1.1 *</a:t>
            </a:r>
            <a:r>
              <a:rPr dirty="0" sz="1250" spc="-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salary</a:t>
            </a:r>
            <a:endParaRPr sz="1250">
              <a:latin typeface="Courier New"/>
              <a:cs typeface="Courier New"/>
            </a:endParaRPr>
          </a:p>
          <a:p>
            <a:pPr marL="850265" marR="2371725" indent="119380">
              <a:lnSpc>
                <a:spcPct val="100000"/>
              </a:lnSpc>
              <a:spcBef>
                <a:spcPts val="15"/>
              </a:spcBef>
            </a:pPr>
            <a:r>
              <a:rPr dirty="0" sz="1250" spc="5" b="1">
                <a:latin typeface="Courier New"/>
                <a:cs typeface="Courier New"/>
              </a:rPr>
              <a:t>WHERE CURRENT OF Senior_Clerk;  END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LOOP;</a:t>
            </a:r>
            <a:endParaRPr sz="1250">
              <a:latin typeface="Courier New"/>
              <a:cs typeface="Courier New"/>
            </a:endParaRPr>
          </a:p>
          <a:p>
            <a:pPr marL="610870" marR="4710430" indent="238760">
              <a:lnSpc>
                <a:spcPct val="100000"/>
              </a:lnSpc>
              <a:spcBef>
                <a:spcPts val="10"/>
              </a:spcBef>
            </a:pPr>
            <a:r>
              <a:rPr dirty="0" sz="1250" spc="5" b="1">
                <a:latin typeface="Courier New"/>
                <a:cs typeface="Courier New"/>
              </a:rPr>
              <a:t>COMMIT;</a:t>
            </a:r>
            <a:endParaRPr sz="1250">
              <a:latin typeface="Courier New"/>
              <a:cs typeface="Courier New"/>
            </a:endParaRPr>
          </a:p>
          <a:p>
            <a:pPr marL="610870" marR="471043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SELECT * FROM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9300" y="9619605"/>
            <a:ext cx="597725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204">
                <a:latin typeface="Garuda"/>
                <a:cs typeface="Garuda"/>
              </a:rPr>
              <a:t>of</a:t>
            </a:r>
            <a:r>
              <a:rPr dirty="0" baseline="-19323" sz="1725" spc="-307" b="1">
                <a:latin typeface="Arial"/>
                <a:cs typeface="Arial"/>
              </a:rPr>
              <a:t>O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-19323" sz="1725" spc="-307" b="1">
                <a:latin typeface="Arial"/>
                <a:cs typeface="Arial"/>
              </a:rPr>
              <a:t>r</a:t>
            </a:r>
            <a:r>
              <a:rPr dirty="0" sz="800" spc="-204">
                <a:latin typeface="Garuda"/>
                <a:cs typeface="Garuda"/>
              </a:rPr>
              <a:t>ra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c</a:t>
            </a:r>
            <a:r>
              <a:rPr dirty="0" sz="800" spc="-204">
                <a:latin typeface="Garuda"/>
                <a:cs typeface="Garuda"/>
              </a:rPr>
              <a:t>le</a:t>
            </a:r>
            <a:r>
              <a:rPr dirty="0" baseline="-19323" sz="1725" spc="-307" b="1">
                <a:latin typeface="Arial"/>
                <a:cs typeface="Arial"/>
              </a:rPr>
              <a:t>l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e</a:t>
            </a:r>
            <a:r>
              <a:rPr dirty="0" sz="800" spc="-204">
                <a:latin typeface="Garuda"/>
                <a:cs typeface="Garuda"/>
              </a:rPr>
              <a:t>op</a:t>
            </a:r>
            <a:r>
              <a:rPr dirty="0" baseline="-19323" sz="1725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yr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ig</a:t>
            </a:r>
            <a:r>
              <a:rPr dirty="0" baseline="-19323" sz="1725" spc="-307" b="1">
                <a:latin typeface="Arial"/>
                <a:cs typeface="Arial"/>
              </a:rPr>
              <a:t>t</a:t>
            </a:r>
            <a:r>
              <a:rPr dirty="0" sz="800" spc="-204">
                <a:latin typeface="Garuda"/>
                <a:cs typeface="Garuda"/>
              </a:rPr>
              <a:t>h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t. </a:t>
            </a:r>
            <a:r>
              <a:rPr dirty="0" baseline="-19323" sz="1725" spc="-359" b="1">
                <a:latin typeface="Arial"/>
                <a:cs typeface="Arial"/>
              </a:rPr>
              <a:t>b</a:t>
            </a:r>
            <a:r>
              <a:rPr dirty="0" sz="800" spc="-240">
                <a:latin typeface="Garuda"/>
                <a:cs typeface="Garuda"/>
              </a:rPr>
              <a:t>Al</a:t>
            </a:r>
            <a:r>
              <a:rPr dirty="0" baseline="-19323" sz="1725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l </a:t>
            </a:r>
            <a:r>
              <a:rPr dirty="0" sz="800" spc="-245">
                <a:latin typeface="Garuda"/>
                <a:cs typeface="Garuda"/>
              </a:rPr>
              <a:t>W</a:t>
            </a:r>
            <a:r>
              <a:rPr dirty="0" baseline="-19323" sz="1725" spc="-367" b="1">
                <a:latin typeface="Arial"/>
                <a:cs typeface="Arial"/>
              </a:rPr>
              <a:t>se</a:t>
            </a:r>
            <a:r>
              <a:rPr dirty="0" sz="800" spc="-245">
                <a:latin typeface="Garuda"/>
                <a:cs typeface="Garuda"/>
              </a:rPr>
              <a:t>DP</a:t>
            </a:r>
            <a:r>
              <a:rPr dirty="0" baseline="-19323" sz="1725" spc="-367" b="1">
                <a:latin typeface="Arial"/>
                <a:cs typeface="Arial"/>
              </a:rPr>
              <a:t>1</a:t>
            </a:r>
            <a:r>
              <a:rPr dirty="0" sz="800" spc="-245">
                <a:latin typeface="Garuda"/>
                <a:cs typeface="Garuda"/>
              </a:rPr>
              <a:t>s</a:t>
            </a:r>
            <a:r>
              <a:rPr dirty="0" baseline="-19323" sz="1725" spc="-367" b="1">
                <a:latin typeface="Arial"/>
                <a:cs typeface="Arial"/>
              </a:rPr>
              <a:t>0</a:t>
            </a:r>
            <a:r>
              <a:rPr dirty="0" sz="800" spc="-245">
                <a:latin typeface="Garuda"/>
                <a:cs typeface="Garuda"/>
              </a:rPr>
              <a:t>tu</a:t>
            </a:r>
            <a:r>
              <a:rPr dirty="0" baseline="-19323" sz="1725" spc="-367" b="1" i="1">
                <a:latin typeface="Arial"/>
                <a:cs typeface="Arial"/>
              </a:rPr>
              <a:t>g</a:t>
            </a:r>
            <a:r>
              <a:rPr dirty="0" sz="800" spc="-245">
                <a:latin typeface="Garuda"/>
                <a:cs typeface="Garuda"/>
              </a:rPr>
              <a:t>de</a:t>
            </a:r>
            <a:r>
              <a:rPr dirty="0" baseline="-19323" sz="1725" spc="-367" b="1">
                <a:latin typeface="Arial"/>
                <a:cs typeface="Arial"/>
              </a:rPr>
              <a:t>: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ts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m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u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st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cei</a:t>
            </a:r>
            <a:r>
              <a:rPr dirty="0" baseline="-19323" sz="1725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ve</a:t>
            </a:r>
            <a:r>
              <a:rPr dirty="0" baseline="-19323" sz="1725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-19323" sz="1725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d</a:t>
            </a:r>
            <a:r>
              <a:rPr dirty="0" sz="800" spc="-245">
                <a:latin typeface="Garuda"/>
                <a:cs typeface="Garuda"/>
              </a:rPr>
              <a:t>eK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i</a:t>
            </a:r>
            <a:r>
              <a:rPr dirty="0" baseline="-19323" sz="1725" spc="-367" b="1">
                <a:latin typeface="Arial"/>
                <a:cs typeface="Arial"/>
              </a:rPr>
              <a:t>m</a:t>
            </a:r>
            <a:r>
              <a:rPr dirty="0" sz="800" spc="-245">
                <a:latin typeface="Garuda"/>
                <a:cs typeface="Garuda"/>
              </a:rPr>
              <a:t>t </a:t>
            </a:r>
            <a:r>
              <a:rPr dirty="0" sz="800" spc="-200">
                <a:latin typeface="Garuda"/>
                <a:cs typeface="Garuda"/>
              </a:rPr>
              <a:t>w</a:t>
            </a:r>
            <a:r>
              <a:rPr dirty="0" baseline="-19323" sz="1725" spc="-300" b="1">
                <a:latin typeface="Arial"/>
                <a:cs typeface="Arial"/>
              </a:rPr>
              <a:t>e</a:t>
            </a:r>
            <a:r>
              <a:rPr dirty="0" sz="800" spc="-200">
                <a:latin typeface="Garuda"/>
                <a:cs typeface="Garuda"/>
              </a:rPr>
              <a:t>at</a:t>
            </a:r>
            <a:r>
              <a:rPr dirty="0" baseline="-19323" sz="1725" spc="-300" b="1">
                <a:latin typeface="Arial"/>
                <a:cs typeface="Arial"/>
              </a:rPr>
              <a:t>n</a:t>
            </a:r>
            <a:r>
              <a:rPr dirty="0" sz="800" spc="-200">
                <a:latin typeface="Garuda"/>
                <a:cs typeface="Garuda"/>
              </a:rPr>
              <a:t>er</a:t>
            </a:r>
            <a:r>
              <a:rPr dirty="0" baseline="-19323" sz="1725" spc="-300" b="1">
                <a:latin typeface="Arial"/>
                <a:cs typeface="Arial"/>
              </a:rPr>
              <a:t>t</a:t>
            </a:r>
            <a:r>
              <a:rPr dirty="0" sz="800" spc="-200">
                <a:latin typeface="Garuda"/>
                <a:cs typeface="Garuda"/>
              </a:rPr>
              <a:t>m</a:t>
            </a:r>
            <a:r>
              <a:rPr dirty="0" baseline="-19323" sz="1725" spc="-300" b="1">
                <a:latin typeface="Arial"/>
                <a:cs typeface="Arial"/>
              </a:rPr>
              <a:t>a</a:t>
            </a:r>
            <a:r>
              <a:rPr dirty="0" sz="800" spc="-200">
                <a:latin typeface="Garuda"/>
                <a:cs typeface="Garuda"/>
              </a:rPr>
              <a:t>a</a:t>
            </a:r>
            <a:r>
              <a:rPr dirty="0" baseline="-19323" sz="1725" spc="-300" b="1">
                <a:latin typeface="Arial"/>
                <a:cs typeface="Arial"/>
              </a:rPr>
              <a:t>l</a:t>
            </a:r>
            <a:r>
              <a:rPr dirty="0" sz="800" spc="-200">
                <a:latin typeface="Garuda"/>
                <a:cs typeface="Garuda"/>
              </a:rPr>
              <a:t>r</a:t>
            </a:r>
            <a:r>
              <a:rPr dirty="0" baseline="-19323" sz="1725" spc="-300" b="1">
                <a:latin typeface="Arial"/>
                <a:cs typeface="Arial"/>
              </a:rPr>
              <a:t>s</a:t>
            </a:r>
            <a:r>
              <a:rPr dirty="0" sz="800" spc="-200">
                <a:latin typeface="Garuda"/>
                <a:cs typeface="Garuda"/>
              </a:rPr>
              <a:t>ked </a:t>
            </a:r>
            <a:r>
              <a:rPr dirty="0" baseline="-19323" sz="1725" spc="-382" b="1">
                <a:latin typeface="Arial"/>
                <a:cs typeface="Arial"/>
              </a:rPr>
              <a:t>A</a:t>
            </a:r>
            <a:r>
              <a:rPr dirty="0" sz="800" spc="-254">
                <a:latin typeface="Garuda"/>
                <a:cs typeface="Garuda"/>
              </a:rPr>
              <a:t>wit</a:t>
            </a:r>
            <a:r>
              <a:rPr dirty="0" baseline="-19323" sz="1725" spc="-382" b="1">
                <a:latin typeface="Arial"/>
                <a:cs typeface="Arial"/>
              </a:rPr>
              <a:t>d</a:t>
            </a:r>
            <a:r>
              <a:rPr dirty="0" sz="800" spc="-254">
                <a:latin typeface="Garuda"/>
                <a:cs typeface="Garuda"/>
              </a:rPr>
              <a:t>h 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th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na</a:t>
            </a:r>
            <a:r>
              <a:rPr dirty="0" baseline="-19323" sz="1725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nd</a:t>
            </a:r>
            <a:r>
              <a:rPr dirty="0" baseline="-19323" sz="1725" spc="-262" b="1">
                <a:latin typeface="Arial"/>
                <a:cs typeface="Arial"/>
              </a:rPr>
              <a:t>ra</a:t>
            </a:r>
            <a:r>
              <a:rPr dirty="0" sz="800" spc="-175">
                <a:latin typeface="Garuda"/>
                <a:cs typeface="Garuda"/>
              </a:rPr>
              <a:t>em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l.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C</a:t>
            </a:r>
            <a:r>
              <a:rPr dirty="0" baseline="-19323" sz="1725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on</a:t>
            </a:r>
            <a:r>
              <a:rPr dirty="0" baseline="-19323" sz="1725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ta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-19323" sz="1725" spc="-262" b="1">
                <a:latin typeface="Arial"/>
                <a:cs typeface="Arial"/>
              </a:rPr>
              <a:t>lutions-</a:t>
            </a:r>
            <a:r>
              <a:rPr dirty="0" baseline="-19323" sz="1725" spc="-262" b="1">
                <a:latin typeface="Arial"/>
                <a:cs typeface="Arial"/>
              </a:rPr>
              <a:t>13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384332"/>
            <a:ext cx="6195060" cy="966469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50" b="1">
                <a:latin typeface="Arial"/>
                <a:cs typeface="Arial"/>
              </a:rPr>
              <a:t>Additional Practice 14:</a:t>
            </a:r>
            <a:r>
              <a:rPr dirty="0" sz="1250" spc="-1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Solutions</a:t>
            </a:r>
            <a:endParaRPr sz="1250">
              <a:latin typeface="Arial"/>
              <a:cs typeface="Arial"/>
            </a:endParaRPr>
          </a:p>
          <a:p>
            <a:pPr marL="670560" marR="5080" indent="-419100">
              <a:lnSpc>
                <a:spcPts val="1430"/>
              </a:lnSpc>
              <a:spcBef>
                <a:spcPts val="845"/>
              </a:spcBef>
            </a:pPr>
            <a:r>
              <a:rPr dirty="0" sz="1250">
                <a:latin typeface="Times New Roman"/>
                <a:cs typeface="Times New Roman"/>
              </a:rPr>
              <a:t>14. a. For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exercise, you will require a table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results. </a:t>
            </a:r>
            <a:r>
              <a:rPr dirty="0" sz="1250">
                <a:latin typeface="Times New Roman"/>
                <a:cs typeface="Times New Roman"/>
              </a:rPr>
              <a:t>You can create  the </a:t>
            </a:r>
            <a:r>
              <a:rPr dirty="0" sz="1250" spc="5">
                <a:latin typeface="Courier New"/>
                <a:cs typeface="Courier New"/>
              </a:rPr>
              <a:t>analysis</a:t>
            </a:r>
            <a:r>
              <a:rPr dirty="0" sz="1250" spc="-434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yourself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or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run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5">
                <a:latin typeface="Courier New"/>
                <a:cs typeface="Courier New"/>
              </a:rPr>
              <a:t>lab_ap_14_a.sql</a:t>
            </a:r>
            <a:r>
              <a:rPr dirty="0" sz="1250" spc="-43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script</a:t>
            </a:r>
            <a:r>
              <a:rPr dirty="0" sz="1250" spc="5">
                <a:latin typeface="Times New Roman"/>
                <a:cs typeface="Times New Roman"/>
              </a:rPr>
              <a:t> that </a:t>
            </a:r>
            <a:r>
              <a:rPr dirty="0" sz="1250">
                <a:latin typeface="Times New Roman"/>
                <a:cs typeface="Times New Roman"/>
              </a:rPr>
              <a:t>creates</a:t>
            </a:r>
            <a:endParaRPr sz="1250">
              <a:latin typeface="Times New Roman"/>
              <a:cs typeface="Times New Roman"/>
            </a:endParaRPr>
          </a:p>
          <a:p>
            <a:pPr marL="670560">
              <a:lnSpc>
                <a:spcPts val="1465"/>
              </a:lnSpc>
            </a:pPr>
            <a:r>
              <a:rPr dirty="0" sz="1250" spc="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table for you. Create a table called </a:t>
            </a:r>
            <a:r>
              <a:rPr dirty="0" sz="1250" spc="5">
                <a:latin typeface="Courier New"/>
                <a:cs typeface="Courier New"/>
              </a:rPr>
              <a:t>analysis</a:t>
            </a:r>
            <a:r>
              <a:rPr dirty="0" sz="1250" spc="-275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three columns: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773" y="3479439"/>
            <a:ext cx="5842635" cy="36576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5435" marR="3519804" indent="-17780">
              <a:lnSpc>
                <a:spcPct val="99400"/>
              </a:lnSpc>
              <a:spcBef>
                <a:spcPts val="120"/>
              </a:spcBef>
            </a:pPr>
            <a:r>
              <a:rPr dirty="0" sz="1250" spc="5" b="1">
                <a:latin typeface="Courier New"/>
                <a:cs typeface="Courier New"/>
              </a:rPr>
              <a:t>CREATE TABLE analysis  (ename Varchar2(20),  years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Number(2),</a:t>
            </a:r>
            <a:endParaRPr sz="125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250" spc="5" b="1">
                <a:latin typeface="Courier New"/>
                <a:cs typeface="Courier New"/>
              </a:rPr>
              <a:t>sal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Number(8,2));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algn="just" marL="191135" marR="43815" indent="-179070">
              <a:lnSpc>
                <a:spcPct val="103000"/>
              </a:lnSpc>
            </a:pPr>
            <a:r>
              <a:rPr dirty="0" sz="1250">
                <a:latin typeface="Times New Roman"/>
                <a:cs typeface="Times New Roman"/>
              </a:rPr>
              <a:t>b. Create a PL/SQL block to populate the </a:t>
            </a:r>
            <a:r>
              <a:rPr dirty="0" sz="1250" spc="5">
                <a:latin typeface="Courier New"/>
                <a:cs typeface="Courier New"/>
              </a:rPr>
              <a:t>analysis </a:t>
            </a:r>
            <a:r>
              <a:rPr dirty="0" sz="1250">
                <a:latin typeface="Times New Roman"/>
                <a:cs typeface="Times New Roman"/>
              </a:rPr>
              <a:t>table with the information from </a:t>
            </a:r>
            <a:r>
              <a:rPr dirty="0" sz="1250" spc="-5">
                <a:latin typeface="Times New Roman"/>
                <a:cs typeface="Times New Roman"/>
              </a:rPr>
              <a:t>the  </a:t>
            </a:r>
            <a:r>
              <a:rPr dirty="0" sz="1250" spc="5">
                <a:latin typeface="Courier New"/>
                <a:cs typeface="Courier New"/>
              </a:rPr>
              <a:t>employees </a:t>
            </a:r>
            <a:r>
              <a:rPr dirty="0" sz="1250" spc="-5">
                <a:latin typeface="Times New Roman"/>
                <a:cs typeface="Times New Roman"/>
              </a:rPr>
              <a:t>table. </a:t>
            </a:r>
            <a:r>
              <a:rPr dirty="0" sz="1250">
                <a:latin typeface="Times New Roman"/>
                <a:cs typeface="Times New Roman"/>
              </a:rPr>
              <a:t>Use an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SQL*Plus </a:t>
            </a:r>
            <a:r>
              <a:rPr dirty="0" sz="1250" spc="-5">
                <a:latin typeface="Times New Roman"/>
                <a:cs typeface="Times New Roman"/>
              </a:rPr>
              <a:t>substitution </a:t>
            </a:r>
            <a:r>
              <a:rPr dirty="0" sz="1250">
                <a:latin typeface="Times New Roman"/>
                <a:cs typeface="Times New Roman"/>
              </a:rPr>
              <a:t>variable to </a:t>
            </a:r>
            <a:r>
              <a:rPr dirty="0" sz="1250" spc="-5">
                <a:latin typeface="Times New Roman"/>
                <a:cs typeface="Times New Roman"/>
              </a:rPr>
              <a:t>store </a:t>
            </a:r>
            <a:r>
              <a:rPr dirty="0" sz="1250">
                <a:latin typeface="Times New Roman"/>
                <a:cs typeface="Times New Roman"/>
              </a:rPr>
              <a:t>an </a:t>
            </a:r>
            <a:r>
              <a:rPr dirty="0" sz="1250" spc="5">
                <a:latin typeface="Times New Roman"/>
                <a:cs typeface="Times New Roman"/>
              </a:rPr>
              <a:t>employee’s </a:t>
            </a:r>
            <a:r>
              <a:rPr dirty="0" sz="1250">
                <a:latin typeface="Times New Roman"/>
                <a:cs typeface="Times New Roman"/>
              </a:rPr>
              <a:t>last  name.</a:t>
            </a:r>
            <a:endParaRPr sz="1250">
              <a:latin typeface="Times New Roman"/>
              <a:cs typeface="Times New Roman"/>
            </a:endParaRPr>
          </a:p>
          <a:p>
            <a:pPr marL="191135" marR="3422650">
              <a:lnSpc>
                <a:spcPct val="124000"/>
              </a:lnSpc>
              <a:spcBef>
                <a:spcPts val="900"/>
              </a:spcBef>
            </a:pPr>
            <a:r>
              <a:rPr dirty="0" sz="1250" spc="5" b="1">
                <a:latin typeface="Courier New"/>
                <a:cs typeface="Courier New"/>
              </a:rPr>
              <a:t>SET SERVEROUTPUT ON  DEFINE P_ENAME =</a:t>
            </a:r>
            <a:r>
              <a:rPr dirty="0" sz="1250" spc="-6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Austin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91135" marR="88265" indent="-179070">
              <a:lnSpc>
                <a:spcPct val="100400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c. Query the </a:t>
            </a:r>
            <a:r>
              <a:rPr dirty="0" sz="1250" spc="5">
                <a:latin typeface="Courier New"/>
                <a:cs typeface="Courier New"/>
              </a:rPr>
              <a:t>employees </a:t>
            </a:r>
            <a:r>
              <a:rPr dirty="0" sz="1250">
                <a:latin typeface="Times New Roman"/>
                <a:cs typeface="Times New Roman"/>
              </a:rPr>
              <a:t>table to find if the </a:t>
            </a:r>
            <a:r>
              <a:rPr dirty="0" sz="1250" spc="5">
                <a:latin typeface="Times New Roman"/>
                <a:cs typeface="Times New Roman"/>
              </a:rPr>
              <a:t>number </a:t>
            </a:r>
            <a:r>
              <a:rPr dirty="0" sz="1250">
                <a:latin typeface="Times New Roman"/>
                <a:cs typeface="Times New Roman"/>
              </a:rPr>
              <a:t>of years that the employee has  been with the organization is greater </a:t>
            </a:r>
            <a:r>
              <a:rPr dirty="0" sz="1250" spc="5">
                <a:latin typeface="Times New Roman"/>
                <a:cs typeface="Times New Roman"/>
              </a:rPr>
              <a:t>than </a:t>
            </a:r>
            <a:r>
              <a:rPr dirty="0" sz="1250">
                <a:latin typeface="Times New Roman"/>
                <a:cs typeface="Times New Roman"/>
              </a:rPr>
              <a:t>five, and if the salary is less than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3,500,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raise  an exception. Handle the exception with an appropriate exception handler that inserts  the </a:t>
            </a:r>
            <a:r>
              <a:rPr dirty="0" sz="1250" spc="-5">
                <a:latin typeface="Times New Roman"/>
                <a:cs typeface="Times New Roman"/>
              </a:rPr>
              <a:t>following </a:t>
            </a:r>
            <a:r>
              <a:rPr dirty="0" sz="1250">
                <a:latin typeface="Times New Roman"/>
                <a:cs typeface="Times New Roman"/>
              </a:rPr>
              <a:t>values into the </a:t>
            </a:r>
            <a:r>
              <a:rPr dirty="0" sz="1250" spc="5">
                <a:latin typeface="Courier New"/>
                <a:cs typeface="Courier New"/>
              </a:rPr>
              <a:t>analysis</a:t>
            </a:r>
            <a:r>
              <a:rPr dirty="0" sz="1250" spc="-39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table: employee last name, number </a:t>
            </a:r>
            <a:r>
              <a:rPr dirty="0" sz="1250" spc="-5">
                <a:latin typeface="Times New Roman"/>
                <a:cs typeface="Times New Roman"/>
              </a:rPr>
              <a:t>of</a:t>
            </a:r>
            <a:endParaRPr sz="1250">
              <a:latin typeface="Times New Roman"/>
              <a:cs typeface="Times New Roman"/>
            </a:endParaRPr>
          </a:p>
          <a:p>
            <a:pPr algn="just" marL="191770" marR="5080" indent="-635">
              <a:lnSpc>
                <a:spcPct val="100000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years of </a:t>
            </a:r>
            <a:r>
              <a:rPr dirty="0" sz="1250" spc="-5">
                <a:latin typeface="Times New Roman"/>
                <a:cs typeface="Times New Roman"/>
              </a:rPr>
              <a:t>service, </a:t>
            </a:r>
            <a:r>
              <a:rPr dirty="0" sz="1250">
                <a:latin typeface="Times New Roman"/>
                <a:cs typeface="Times New Roman"/>
              </a:rPr>
              <a:t>and the current salary. Otherwise display </a:t>
            </a:r>
            <a:r>
              <a:rPr dirty="0" sz="1150" spc="-5">
                <a:latin typeface="Courier New"/>
                <a:cs typeface="Courier New"/>
              </a:rPr>
              <a:t>Not </a:t>
            </a:r>
            <a:r>
              <a:rPr dirty="0" sz="1150">
                <a:latin typeface="Courier New"/>
                <a:cs typeface="Courier New"/>
              </a:rPr>
              <a:t>due for a </a:t>
            </a:r>
            <a:r>
              <a:rPr dirty="0" sz="1250" spc="5">
                <a:latin typeface="Courier New"/>
                <a:cs typeface="Courier New"/>
              </a:rPr>
              <a:t>raise</a:t>
            </a:r>
            <a:r>
              <a:rPr dirty="0" sz="1250" spc="-310">
                <a:latin typeface="Courier New"/>
                <a:cs typeface="Courier New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in  </a:t>
            </a:r>
            <a:r>
              <a:rPr dirty="0" sz="1250">
                <a:latin typeface="Times New Roman"/>
                <a:cs typeface="Times New Roman"/>
              </a:rPr>
              <a:t>the window. </a:t>
            </a:r>
            <a:r>
              <a:rPr dirty="0" sz="1250" spc="-5">
                <a:latin typeface="Times New Roman"/>
                <a:cs typeface="Times New Roman"/>
              </a:rPr>
              <a:t>Verify </a:t>
            </a:r>
            <a:r>
              <a:rPr dirty="0" sz="1250">
                <a:latin typeface="Times New Roman"/>
                <a:cs typeface="Times New Roman"/>
              </a:rPr>
              <a:t>the </a:t>
            </a:r>
            <a:r>
              <a:rPr dirty="0" sz="1250" spc="-5">
                <a:latin typeface="Times New Roman"/>
                <a:cs typeface="Times New Roman"/>
              </a:rPr>
              <a:t>results </a:t>
            </a:r>
            <a:r>
              <a:rPr dirty="0" sz="1250">
                <a:latin typeface="Times New Roman"/>
                <a:cs typeface="Times New Roman"/>
              </a:rPr>
              <a:t>by querying the </a:t>
            </a:r>
            <a:r>
              <a:rPr dirty="0" sz="1250" spc="5">
                <a:latin typeface="Courier New"/>
                <a:cs typeface="Courier New"/>
              </a:rPr>
              <a:t>analysis</a:t>
            </a:r>
            <a:r>
              <a:rPr dirty="0" sz="1250" spc="-340">
                <a:latin typeface="Courier New"/>
                <a:cs typeface="Courier New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table. Use the </a:t>
            </a:r>
            <a:r>
              <a:rPr dirty="0" sz="1250" spc="-5">
                <a:latin typeface="Times New Roman"/>
                <a:cs typeface="Times New Roman"/>
              </a:rPr>
              <a:t>following test  </a:t>
            </a:r>
            <a:r>
              <a:rPr dirty="0" sz="1250">
                <a:latin typeface="Times New Roman"/>
                <a:cs typeface="Times New Roman"/>
              </a:rPr>
              <a:t>cases to </a:t>
            </a:r>
            <a:r>
              <a:rPr dirty="0" sz="1250" spc="-5">
                <a:latin typeface="Times New Roman"/>
                <a:cs typeface="Times New Roman"/>
              </a:rPr>
              <a:t>test </a:t>
            </a:r>
            <a:r>
              <a:rPr dirty="0" sz="1250">
                <a:latin typeface="Times New Roman"/>
                <a:cs typeface="Times New Roman"/>
              </a:rPr>
              <a:t>the PL/SQL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block.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81352" y="1516761"/>
          <a:ext cx="4370705" cy="177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490"/>
                <a:gridCol w="972820"/>
                <a:gridCol w="1033144"/>
                <a:gridCol w="1094739"/>
              </a:tblGrid>
              <a:tr h="252602">
                <a:tc>
                  <a:txBody>
                    <a:bodyPr/>
                    <a:lstStyle/>
                    <a:p>
                      <a:pPr marL="72390">
                        <a:lnSpc>
                          <a:spcPts val="137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15"/>
                        </a:lnSpc>
                      </a:pPr>
                      <a:r>
                        <a:rPr dirty="0" sz="1150" spc="10">
                          <a:latin typeface="Courier New"/>
                          <a:cs typeface="Courier New"/>
                        </a:rPr>
                        <a:t>ENAME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YEARS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SAL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602">
                <a:tc>
                  <a:txBody>
                    <a:bodyPr/>
                    <a:lstStyle/>
                    <a:p>
                      <a:pPr marL="72390">
                        <a:lnSpc>
                          <a:spcPts val="138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Nulls/Unique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602">
                <a:tc>
                  <a:txBody>
                    <a:bodyPr/>
                    <a:lstStyle/>
                    <a:p>
                      <a:pPr marL="72390">
                        <a:lnSpc>
                          <a:spcPts val="1375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603">
                <a:tc>
                  <a:txBody>
                    <a:bodyPr/>
                    <a:lstStyle/>
                    <a:p>
                      <a:pPr marL="72390">
                        <a:lnSpc>
                          <a:spcPts val="1380"/>
                        </a:lnSpc>
                      </a:pPr>
                      <a:r>
                        <a:rPr dirty="0" sz="1150" spc="10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Column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983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Type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VARCHAR2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Number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602">
                <a:tc>
                  <a:txBody>
                    <a:bodyPr/>
                    <a:lstStyle/>
                    <a:p>
                      <a:pPr marL="72390">
                        <a:lnSpc>
                          <a:spcPts val="1375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Length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20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50" spc="5">
                          <a:latin typeface="Courier New"/>
                          <a:cs typeface="Courier New"/>
                        </a:rPr>
                        <a:t>8,2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0080" y="7274432"/>
          <a:ext cx="4005579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780"/>
                <a:gridCol w="2198370"/>
              </a:tblGrid>
              <a:tr h="220598"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20">
                          <a:latin typeface="Courier New"/>
                          <a:cs typeface="Courier New"/>
                        </a:rPr>
                        <a:t>LAST_NAME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14">
                          <a:latin typeface="Courier New"/>
                          <a:cs typeface="Courier New"/>
                        </a:rPr>
                        <a:t>MESSAGE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Austin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946"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Nayer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95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4">
                <a:tc>
                  <a:txBody>
                    <a:bodyPr/>
                    <a:lstStyle/>
                    <a:p>
                      <a:pPr marL="74295">
                        <a:lnSpc>
                          <a:spcPts val="1070"/>
                        </a:lnSpc>
                      </a:pPr>
                      <a:r>
                        <a:rPr dirty="0" sz="1000" spc="110">
                          <a:latin typeface="Courier New"/>
                          <a:cs typeface="Courier New"/>
                        </a:rPr>
                        <a:t>Fripp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7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Not 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105">
                          <a:latin typeface="Courier New"/>
                          <a:cs typeface="Courier New"/>
                        </a:rPr>
                        <a:t>Khoo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dirty="0" sz="1000" spc="95">
                          <a:latin typeface="Courier New"/>
                          <a:cs typeface="Courier New"/>
                        </a:rPr>
                        <a:t>Due for </a:t>
                      </a:r>
                      <a:r>
                        <a:rPr dirty="0" sz="100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5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110">
                          <a:latin typeface="Courier New"/>
                          <a:cs typeface="Courier New"/>
                        </a:rPr>
                        <a:t>raise</a:t>
                      </a:r>
                      <a:r>
                        <a:rPr dirty="0" sz="1000" spc="-490">
                          <a:latin typeface="Courier New"/>
                          <a:cs typeface="Courier New"/>
                        </a:rPr>
                        <a:t> 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Development</a:t>
            </a:r>
            <a:r>
              <a:rPr dirty="0" spc="-55"/>
              <a:t> </a:t>
            </a:r>
            <a:r>
              <a:rPr dirty="0" spc="-5"/>
              <a:t>Program</a:t>
            </a:r>
            <a:r>
              <a:rPr dirty="0" spc="-55"/>
              <a:t> </a:t>
            </a:r>
            <a:r>
              <a:rPr dirty="0"/>
              <a:t>(WDP)</a:t>
            </a:r>
            <a:r>
              <a:rPr dirty="0" spc="-55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5"/>
              <a:t> </a:t>
            </a:r>
            <a:r>
              <a:rPr dirty="0" spc="-5"/>
              <a:t>provided</a:t>
            </a:r>
            <a:r>
              <a:rPr dirty="0" spc="-55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WDP</a:t>
            </a:r>
            <a:r>
              <a:rPr dirty="0" spc="-50"/>
              <a:t> </a:t>
            </a:r>
            <a:r>
              <a:rPr dirty="0" spc="-5"/>
              <a:t>in-class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55"/>
              <a:t> </a:t>
            </a:r>
            <a:r>
              <a:rPr dirty="0" spc="-5"/>
              <a:t>only.</a:t>
            </a:r>
            <a:r>
              <a:rPr dirty="0" spc="-55"/>
              <a:t> </a:t>
            </a:r>
            <a:r>
              <a:rPr dirty="0" spc="-5"/>
              <a:t>Copying</a:t>
            </a:r>
            <a:r>
              <a:rPr dirty="0" spc="-50"/>
              <a:t> </a:t>
            </a:r>
            <a:r>
              <a:rPr dirty="0" spc="-5"/>
              <a:t>eKit</a:t>
            </a:r>
            <a:r>
              <a:rPr dirty="0" spc="-55"/>
              <a:t> </a:t>
            </a:r>
            <a:r>
              <a:rPr dirty="0"/>
              <a:t>materials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strictly</a:t>
            </a:r>
            <a:r>
              <a:rPr dirty="0" spc="-50"/>
              <a:t> </a:t>
            </a:r>
            <a:r>
              <a:rPr dirty="0" spc="-5"/>
              <a:t>prohibited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5"/>
              <a:t>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9300" y="9619605"/>
            <a:ext cx="597725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204">
                <a:latin typeface="Garuda"/>
                <a:cs typeface="Garuda"/>
              </a:rPr>
              <a:t>of</a:t>
            </a:r>
            <a:r>
              <a:rPr dirty="0" baseline="-19323" sz="1725" spc="-307" b="1">
                <a:latin typeface="Arial"/>
                <a:cs typeface="Arial"/>
              </a:rPr>
              <a:t>O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-19323" sz="1725" spc="-307" b="1">
                <a:latin typeface="Arial"/>
                <a:cs typeface="Arial"/>
              </a:rPr>
              <a:t>r</a:t>
            </a:r>
            <a:r>
              <a:rPr dirty="0" sz="800" spc="-204">
                <a:latin typeface="Garuda"/>
                <a:cs typeface="Garuda"/>
              </a:rPr>
              <a:t>ra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c</a:t>
            </a:r>
            <a:r>
              <a:rPr dirty="0" sz="800" spc="-204">
                <a:latin typeface="Garuda"/>
                <a:cs typeface="Garuda"/>
              </a:rPr>
              <a:t>le</a:t>
            </a:r>
            <a:r>
              <a:rPr dirty="0" baseline="-19323" sz="1725" spc="-307" b="1">
                <a:latin typeface="Arial"/>
                <a:cs typeface="Arial"/>
              </a:rPr>
              <a:t>l</a:t>
            </a:r>
            <a:r>
              <a:rPr dirty="0" sz="800" spc="-204">
                <a:latin typeface="Garuda"/>
                <a:cs typeface="Garuda"/>
              </a:rPr>
              <a:t>c</a:t>
            </a:r>
            <a:r>
              <a:rPr dirty="0" baseline="-19323" sz="1725" spc="-307" b="1">
                <a:latin typeface="Arial"/>
                <a:cs typeface="Arial"/>
              </a:rPr>
              <a:t>e</a:t>
            </a:r>
            <a:r>
              <a:rPr dirty="0" sz="800" spc="-204">
                <a:latin typeface="Garuda"/>
                <a:cs typeface="Garuda"/>
              </a:rPr>
              <a:t>op</a:t>
            </a:r>
            <a:r>
              <a:rPr dirty="0" baseline="-19323" sz="1725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yr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ig</a:t>
            </a:r>
            <a:r>
              <a:rPr dirty="0" baseline="-19323" sz="1725" spc="-307" b="1">
                <a:latin typeface="Arial"/>
                <a:cs typeface="Arial"/>
              </a:rPr>
              <a:t>t</a:t>
            </a:r>
            <a:r>
              <a:rPr dirty="0" sz="800" spc="-204">
                <a:latin typeface="Garuda"/>
                <a:cs typeface="Garuda"/>
              </a:rPr>
              <a:t>h</a:t>
            </a:r>
            <a:r>
              <a:rPr dirty="0" baseline="-19323" sz="1725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t. </a:t>
            </a:r>
            <a:r>
              <a:rPr dirty="0" baseline="-19323" sz="1725" spc="-359" b="1">
                <a:latin typeface="Arial"/>
                <a:cs typeface="Arial"/>
              </a:rPr>
              <a:t>b</a:t>
            </a:r>
            <a:r>
              <a:rPr dirty="0" sz="800" spc="-240">
                <a:latin typeface="Garuda"/>
                <a:cs typeface="Garuda"/>
              </a:rPr>
              <a:t>Al</a:t>
            </a:r>
            <a:r>
              <a:rPr dirty="0" baseline="-19323" sz="1725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l </a:t>
            </a:r>
            <a:r>
              <a:rPr dirty="0" sz="800" spc="-245">
                <a:latin typeface="Garuda"/>
                <a:cs typeface="Garuda"/>
              </a:rPr>
              <a:t>W</a:t>
            </a:r>
            <a:r>
              <a:rPr dirty="0" baseline="-19323" sz="1725" spc="-367" b="1">
                <a:latin typeface="Arial"/>
                <a:cs typeface="Arial"/>
              </a:rPr>
              <a:t>se</a:t>
            </a:r>
            <a:r>
              <a:rPr dirty="0" sz="800" spc="-245">
                <a:latin typeface="Garuda"/>
                <a:cs typeface="Garuda"/>
              </a:rPr>
              <a:t>DP</a:t>
            </a:r>
            <a:r>
              <a:rPr dirty="0" baseline="-19323" sz="1725" spc="-367" b="1">
                <a:latin typeface="Arial"/>
                <a:cs typeface="Arial"/>
              </a:rPr>
              <a:t>1</a:t>
            </a:r>
            <a:r>
              <a:rPr dirty="0" sz="800" spc="-245">
                <a:latin typeface="Garuda"/>
                <a:cs typeface="Garuda"/>
              </a:rPr>
              <a:t>s</a:t>
            </a:r>
            <a:r>
              <a:rPr dirty="0" baseline="-19323" sz="1725" spc="-367" b="1">
                <a:latin typeface="Arial"/>
                <a:cs typeface="Arial"/>
              </a:rPr>
              <a:t>0</a:t>
            </a:r>
            <a:r>
              <a:rPr dirty="0" sz="800" spc="-245">
                <a:latin typeface="Garuda"/>
                <a:cs typeface="Garuda"/>
              </a:rPr>
              <a:t>tu</a:t>
            </a:r>
            <a:r>
              <a:rPr dirty="0" baseline="-19323" sz="1725" spc="-367" b="1" i="1">
                <a:latin typeface="Arial"/>
                <a:cs typeface="Arial"/>
              </a:rPr>
              <a:t>g</a:t>
            </a:r>
            <a:r>
              <a:rPr dirty="0" sz="800" spc="-245">
                <a:latin typeface="Garuda"/>
                <a:cs typeface="Garuda"/>
              </a:rPr>
              <a:t>de</a:t>
            </a:r>
            <a:r>
              <a:rPr dirty="0" baseline="-19323" sz="1725" spc="-367" b="1">
                <a:latin typeface="Arial"/>
                <a:cs typeface="Arial"/>
              </a:rPr>
              <a:t>: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ts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m</a:t>
            </a:r>
            <a:r>
              <a:rPr dirty="0" baseline="-19323" sz="1725" spc="-367" b="1">
                <a:latin typeface="Arial"/>
                <a:cs typeface="Arial"/>
              </a:rPr>
              <a:t>/</a:t>
            </a:r>
            <a:r>
              <a:rPr dirty="0" sz="800" spc="-245">
                <a:latin typeface="Garuda"/>
                <a:cs typeface="Garuda"/>
              </a:rPr>
              <a:t>u</a:t>
            </a:r>
            <a:r>
              <a:rPr dirty="0" baseline="-19323" sz="1725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st</a:t>
            </a:r>
            <a:r>
              <a:rPr dirty="0" baseline="-19323" sz="1725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-19323" sz="1725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cei</a:t>
            </a:r>
            <a:r>
              <a:rPr dirty="0" baseline="-19323" sz="1725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ve</a:t>
            </a:r>
            <a:r>
              <a:rPr dirty="0" baseline="-19323" sz="1725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-19323" sz="1725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n</a:t>
            </a:r>
            <a:r>
              <a:rPr dirty="0" baseline="-19323" sz="1725" spc="-367" b="1">
                <a:latin typeface="Arial"/>
                <a:cs typeface="Arial"/>
              </a:rPr>
              <a:t>d</a:t>
            </a:r>
            <a:r>
              <a:rPr dirty="0" sz="800" spc="-245">
                <a:latin typeface="Garuda"/>
                <a:cs typeface="Garuda"/>
              </a:rPr>
              <a:t>eK</a:t>
            </a:r>
            <a:r>
              <a:rPr dirty="0" baseline="-19323" sz="1725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i</a:t>
            </a:r>
            <a:r>
              <a:rPr dirty="0" baseline="-19323" sz="1725" spc="-367" b="1">
                <a:latin typeface="Arial"/>
                <a:cs typeface="Arial"/>
              </a:rPr>
              <a:t>m</a:t>
            </a:r>
            <a:r>
              <a:rPr dirty="0" sz="800" spc="-245">
                <a:latin typeface="Garuda"/>
                <a:cs typeface="Garuda"/>
              </a:rPr>
              <a:t>t </a:t>
            </a:r>
            <a:r>
              <a:rPr dirty="0" sz="800" spc="-200">
                <a:latin typeface="Garuda"/>
                <a:cs typeface="Garuda"/>
              </a:rPr>
              <a:t>w</a:t>
            </a:r>
            <a:r>
              <a:rPr dirty="0" baseline="-19323" sz="1725" spc="-300" b="1">
                <a:latin typeface="Arial"/>
                <a:cs typeface="Arial"/>
              </a:rPr>
              <a:t>e</a:t>
            </a:r>
            <a:r>
              <a:rPr dirty="0" sz="800" spc="-200">
                <a:latin typeface="Garuda"/>
                <a:cs typeface="Garuda"/>
              </a:rPr>
              <a:t>at</a:t>
            </a:r>
            <a:r>
              <a:rPr dirty="0" baseline="-19323" sz="1725" spc="-300" b="1">
                <a:latin typeface="Arial"/>
                <a:cs typeface="Arial"/>
              </a:rPr>
              <a:t>n</a:t>
            </a:r>
            <a:r>
              <a:rPr dirty="0" sz="800" spc="-200">
                <a:latin typeface="Garuda"/>
                <a:cs typeface="Garuda"/>
              </a:rPr>
              <a:t>er</a:t>
            </a:r>
            <a:r>
              <a:rPr dirty="0" baseline="-19323" sz="1725" spc="-300" b="1">
                <a:latin typeface="Arial"/>
                <a:cs typeface="Arial"/>
              </a:rPr>
              <a:t>t</a:t>
            </a:r>
            <a:r>
              <a:rPr dirty="0" sz="800" spc="-200">
                <a:latin typeface="Garuda"/>
                <a:cs typeface="Garuda"/>
              </a:rPr>
              <a:t>m</a:t>
            </a:r>
            <a:r>
              <a:rPr dirty="0" baseline="-19323" sz="1725" spc="-300" b="1">
                <a:latin typeface="Arial"/>
                <a:cs typeface="Arial"/>
              </a:rPr>
              <a:t>a</a:t>
            </a:r>
            <a:r>
              <a:rPr dirty="0" sz="800" spc="-200">
                <a:latin typeface="Garuda"/>
                <a:cs typeface="Garuda"/>
              </a:rPr>
              <a:t>a</a:t>
            </a:r>
            <a:r>
              <a:rPr dirty="0" baseline="-19323" sz="1725" spc="-300" b="1">
                <a:latin typeface="Arial"/>
                <a:cs typeface="Arial"/>
              </a:rPr>
              <a:t>l</a:t>
            </a:r>
            <a:r>
              <a:rPr dirty="0" sz="800" spc="-200">
                <a:latin typeface="Garuda"/>
                <a:cs typeface="Garuda"/>
              </a:rPr>
              <a:t>r</a:t>
            </a:r>
            <a:r>
              <a:rPr dirty="0" baseline="-19323" sz="1725" spc="-300" b="1">
                <a:latin typeface="Arial"/>
                <a:cs typeface="Arial"/>
              </a:rPr>
              <a:t>s</a:t>
            </a:r>
            <a:r>
              <a:rPr dirty="0" sz="800" spc="-200">
                <a:latin typeface="Garuda"/>
                <a:cs typeface="Garuda"/>
              </a:rPr>
              <a:t>ked </a:t>
            </a:r>
            <a:r>
              <a:rPr dirty="0" baseline="-19323" sz="1725" spc="-382" b="1">
                <a:latin typeface="Arial"/>
                <a:cs typeface="Arial"/>
              </a:rPr>
              <a:t>A</a:t>
            </a:r>
            <a:r>
              <a:rPr dirty="0" sz="800" spc="-254">
                <a:latin typeface="Garuda"/>
                <a:cs typeface="Garuda"/>
              </a:rPr>
              <a:t>wit</a:t>
            </a:r>
            <a:r>
              <a:rPr dirty="0" baseline="-19323" sz="1725" spc="-382" b="1">
                <a:latin typeface="Arial"/>
                <a:cs typeface="Arial"/>
              </a:rPr>
              <a:t>d</a:t>
            </a:r>
            <a:r>
              <a:rPr dirty="0" sz="800" spc="-254">
                <a:latin typeface="Garuda"/>
                <a:cs typeface="Garuda"/>
              </a:rPr>
              <a:t>h </a:t>
            </a:r>
            <a:r>
              <a:rPr dirty="0" baseline="-19323" sz="1725" spc="-262" b="1">
                <a:latin typeface="Arial"/>
                <a:cs typeface="Arial"/>
              </a:rPr>
              <a:t>d</a:t>
            </a:r>
            <a:r>
              <a:rPr dirty="0" sz="800" spc="-175">
                <a:latin typeface="Garuda"/>
                <a:cs typeface="Garuda"/>
              </a:rPr>
              <a:t>th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na</a:t>
            </a:r>
            <a:r>
              <a:rPr dirty="0" baseline="-19323" sz="1725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-19323" sz="1725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-19323" sz="1725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nd</a:t>
            </a:r>
            <a:r>
              <a:rPr dirty="0" baseline="-19323" sz="1725" spc="-262" b="1">
                <a:latin typeface="Arial"/>
                <a:cs typeface="Arial"/>
              </a:rPr>
              <a:t>ra</a:t>
            </a:r>
            <a:r>
              <a:rPr dirty="0" sz="800" spc="-175">
                <a:latin typeface="Garuda"/>
                <a:cs typeface="Garuda"/>
              </a:rPr>
              <a:t>em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-19323" sz="1725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-19323" sz="1725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l.</a:t>
            </a:r>
            <a:r>
              <a:rPr dirty="0" baseline="-19323" sz="1725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C</a:t>
            </a:r>
            <a:r>
              <a:rPr dirty="0" baseline="-19323" sz="1725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on</a:t>
            </a:r>
            <a:r>
              <a:rPr dirty="0" baseline="-19323" sz="1725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ta</a:t>
            </a:r>
            <a:r>
              <a:rPr dirty="0" baseline="-19323" sz="1725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-19323" sz="1725" spc="-262" b="1">
                <a:latin typeface="Arial"/>
                <a:cs typeface="Arial"/>
              </a:rPr>
              <a:t>lutions-</a:t>
            </a:r>
            <a:r>
              <a:rPr dirty="0" baseline="-19323" sz="1725" spc="-262" b="1">
                <a:latin typeface="Arial"/>
                <a:cs typeface="Arial"/>
              </a:rPr>
              <a:t>14</a:t>
            </a:r>
            <a:endParaRPr baseline="-19323" sz="17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9746605"/>
            <a:ext cx="3517265" cy="161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673" y="476503"/>
            <a:ext cx="4942840" cy="2514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latin typeface="Arial"/>
                <a:cs typeface="Arial"/>
              </a:rPr>
              <a:t>Additional Practice 14: Solutions </a:t>
            </a:r>
            <a:r>
              <a:rPr dirty="0" sz="1250" spc="-5" b="1">
                <a:latin typeface="Arial"/>
                <a:cs typeface="Arial"/>
              </a:rPr>
              <a:t>(continued)</a:t>
            </a:r>
            <a:endParaRPr sz="125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905"/>
              </a:spcBef>
            </a:pPr>
            <a:r>
              <a:rPr dirty="0" sz="1250" spc="5" b="1">
                <a:latin typeface="Courier New"/>
                <a:cs typeface="Courier New"/>
              </a:rPr>
              <a:t>DECLARE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240"/>
              </a:spcBef>
            </a:pPr>
            <a:r>
              <a:rPr dirty="0" sz="1250" spc="5" b="1">
                <a:latin typeface="Courier New"/>
                <a:cs typeface="Courier New"/>
              </a:rPr>
              <a:t>DUE_FOR_RAISE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EXCEPTION;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245"/>
              </a:spcBef>
            </a:pPr>
            <a:r>
              <a:rPr dirty="0" sz="1250" spc="5" b="1">
                <a:latin typeface="Courier New"/>
                <a:cs typeface="Courier New"/>
              </a:rPr>
              <a:t>HIREDATE</a:t>
            </a:r>
            <a:r>
              <a:rPr dirty="0" sz="12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EMPLOYEES.HIRE_DATE%TYPE;</a:t>
            </a:r>
            <a:endParaRPr sz="1250">
              <a:latin typeface="Courier New"/>
              <a:cs typeface="Courier New"/>
            </a:endParaRPr>
          </a:p>
          <a:p>
            <a:pPr marL="491490" marR="5080">
              <a:lnSpc>
                <a:spcPct val="115999"/>
              </a:lnSpc>
              <a:tabLst>
                <a:tab pos="3868420" algn="l"/>
              </a:tabLst>
            </a:pPr>
            <a:r>
              <a:rPr dirty="0" sz="1250" spc="5" b="1">
                <a:latin typeface="Courier New"/>
                <a:cs typeface="Courier New"/>
              </a:rPr>
              <a:t>ENAME</a:t>
            </a:r>
            <a:r>
              <a:rPr dirty="0" sz="1250" spc="2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EMPLOYEES.LAST_NAME%TYPE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:=	INITCAP(</a:t>
            </a:r>
            <a:r>
              <a:rPr dirty="0" sz="1250" spc="-7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'&amp;  SAL</a:t>
            </a:r>
            <a:r>
              <a:rPr dirty="0" sz="1250" spc="1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EMPLOYEES.SALARY%TYPE;</a:t>
            </a:r>
            <a:endParaRPr sz="1250">
              <a:latin typeface="Courier New"/>
              <a:cs typeface="Courier New"/>
            </a:endParaRPr>
          </a:p>
          <a:p>
            <a:pPr marL="132080" marR="2898775" indent="359410">
              <a:lnSpc>
                <a:spcPts val="1750"/>
              </a:lnSpc>
              <a:spcBef>
                <a:spcPts val="90"/>
              </a:spcBef>
            </a:pPr>
            <a:r>
              <a:rPr dirty="0" sz="1250" spc="5" b="1">
                <a:latin typeface="Courier New"/>
                <a:cs typeface="Courier New"/>
              </a:rPr>
              <a:t>YEARS</a:t>
            </a:r>
            <a:r>
              <a:rPr dirty="0" sz="1250" spc="-6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NUMBER(2);  BEGIN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135"/>
              </a:spcBef>
            </a:pPr>
            <a:r>
              <a:rPr dirty="0" sz="1250" spc="5" b="1">
                <a:latin typeface="Courier New"/>
                <a:cs typeface="Courier New"/>
              </a:rPr>
              <a:t>SELECT LAST_NAME,SALARY,HIRE_DATE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240"/>
              </a:spcBef>
              <a:tabLst>
                <a:tab pos="1070610" algn="l"/>
              </a:tabLst>
            </a:pPr>
            <a:r>
              <a:rPr dirty="0" sz="1250" spc="5" b="1">
                <a:latin typeface="Courier New"/>
                <a:cs typeface="Courier New"/>
              </a:rPr>
              <a:t>INTO	ENAME,SAL,HIREDATE</a:t>
            </a:r>
            <a:endParaRPr sz="125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250"/>
              </a:spcBef>
              <a:tabLst>
                <a:tab pos="3772535" algn="l"/>
              </a:tabLst>
            </a:pPr>
            <a:r>
              <a:rPr dirty="0" sz="1250" spc="5" b="1">
                <a:latin typeface="Courier New"/>
                <a:cs typeface="Courier New"/>
              </a:rPr>
              <a:t>FROM employees WHERE</a:t>
            </a:r>
            <a:r>
              <a:rPr dirty="0" sz="1250" spc="3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last_name</a:t>
            </a:r>
            <a:r>
              <a:rPr dirty="0" sz="1250" spc="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=	ENAME;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2044" y="1445744"/>
            <a:ext cx="98996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P_ENAME');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093" y="2994258"/>
            <a:ext cx="43675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YEARS :=</a:t>
            </a:r>
            <a:r>
              <a:rPr dirty="0" sz="1250" spc="-50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MONTHS_BETWEEN(SYSDATE,HIREDATE)/12;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093" y="3185482"/>
            <a:ext cx="2630170" cy="69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0855" marR="5080" indent="-478790">
              <a:lnSpc>
                <a:spcPct val="116399"/>
              </a:lnSpc>
              <a:spcBef>
                <a:spcPts val="95"/>
              </a:spcBef>
            </a:pPr>
            <a:r>
              <a:rPr dirty="0" sz="1250" spc="5" b="1">
                <a:latin typeface="Courier New"/>
                <a:cs typeface="Courier New"/>
              </a:rPr>
              <a:t>IF SAL &lt; 3500 AND YEARS &gt; 5  RAISE</a:t>
            </a:r>
            <a:r>
              <a:rPr dirty="0" sz="1250" spc="-1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DUE_FOR_RAISE;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50" spc="5" b="1">
                <a:latin typeface="Courier New"/>
                <a:cs typeface="Courier New"/>
              </a:rPr>
              <a:t>ELSE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1187" y="3215245"/>
            <a:ext cx="41148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b="1">
                <a:latin typeface="Courier New"/>
                <a:cs typeface="Courier New"/>
              </a:rPr>
              <a:t>THEN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68" y="3850046"/>
            <a:ext cx="5206365" cy="1795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marR="5080" indent="478155">
              <a:lnSpc>
                <a:spcPct val="115999"/>
              </a:lnSpc>
              <a:spcBef>
                <a:spcPts val="95"/>
              </a:spcBef>
            </a:pPr>
            <a:r>
              <a:rPr dirty="0" sz="1250" spc="5" b="1">
                <a:latin typeface="Courier New"/>
                <a:cs typeface="Courier New"/>
              </a:rPr>
              <a:t>DBMS_OUTPUT.PUT_LINE </a:t>
            </a:r>
            <a:r>
              <a:rPr dirty="0" sz="1250" b="1">
                <a:latin typeface="Courier New"/>
                <a:cs typeface="Courier New"/>
              </a:rPr>
              <a:t>('Not </a:t>
            </a:r>
            <a:r>
              <a:rPr dirty="0" sz="1250" spc="5" b="1">
                <a:latin typeface="Courier New"/>
                <a:cs typeface="Courier New"/>
              </a:rPr>
              <a:t>due for a raise');  END IF;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250" spc="5" b="1">
                <a:latin typeface="Courier New"/>
                <a:cs typeface="Courier New"/>
              </a:rPr>
              <a:t>EXCEPTION</a:t>
            </a:r>
            <a:endParaRPr sz="125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240"/>
              </a:spcBef>
            </a:pPr>
            <a:r>
              <a:rPr dirty="0" sz="1250" spc="5" b="1">
                <a:latin typeface="Courier New"/>
                <a:cs typeface="Courier New"/>
              </a:rPr>
              <a:t>WHEN DUE_FOR_RAISE THEN</a:t>
            </a:r>
            <a:endParaRPr sz="1250">
              <a:latin typeface="Courier New"/>
              <a:cs typeface="Courier New"/>
            </a:endParaRPr>
          </a:p>
          <a:p>
            <a:pPr marL="372110" marR="1255395">
              <a:lnSpc>
                <a:spcPts val="1750"/>
              </a:lnSpc>
              <a:spcBef>
                <a:spcPts val="90"/>
              </a:spcBef>
            </a:pPr>
            <a:r>
              <a:rPr dirty="0" sz="1250" spc="5" b="1">
                <a:latin typeface="Courier New"/>
                <a:cs typeface="Courier New"/>
              </a:rPr>
              <a:t>INSERT INTO ANALYSIS(ENAME,YEARS,SAL)  VALUES </a:t>
            </a:r>
            <a:r>
              <a:rPr dirty="0" sz="1250" b="1">
                <a:latin typeface="Courier New"/>
                <a:cs typeface="Courier New"/>
              </a:rPr>
              <a:t>(ENAME, </a:t>
            </a:r>
            <a:r>
              <a:rPr dirty="0" sz="1250" spc="5" b="1">
                <a:latin typeface="Courier New"/>
                <a:cs typeface="Courier New"/>
              </a:rPr>
              <a:t>YEARS,</a:t>
            </a:r>
            <a:r>
              <a:rPr dirty="0" sz="1250" spc="25" b="1">
                <a:latin typeface="Courier New"/>
                <a:cs typeface="Courier New"/>
              </a:rPr>
              <a:t> </a:t>
            </a:r>
            <a:r>
              <a:rPr dirty="0" sz="1250" spc="5" b="1">
                <a:latin typeface="Courier New"/>
                <a:cs typeface="Courier New"/>
              </a:rPr>
              <a:t>SAL);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5" b="1">
                <a:latin typeface="Courier New"/>
                <a:cs typeface="Courier New"/>
              </a:rPr>
              <a:t>END;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50" spc="5" b="1">
                <a:latin typeface="Courier New"/>
                <a:cs typeface="Courier New"/>
              </a:rPr>
              <a:t>/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9300" y="9482804"/>
            <a:ext cx="6168390" cy="42545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90">
                <a:latin typeface="Garuda"/>
                <a:cs typeface="Garuda"/>
              </a:rPr>
              <a:t>i</a:t>
            </a:r>
            <a:r>
              <a:rPr dirty="0" sz="1000" spc="-9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90">
                <a:latin typeface="Garuda"/>
                <a:cs typeface="Garuda"/>
              </a:rPr>
              <a:t>n</a:t>
            </a:r>
            <a:r>
              <a:rPr dirty="0" sz="1000" spc="-90" b="1">
                <a:solidFill>
                  <a:srgbClr val="071C57"/>
                </a:solidFill>
                <a:latin typeface="Arial"/>
                <a:cs typeface="Arial"/>
              </a:rPr>
              <a:t>v</a:t>
            </a:r>
            <a:r>
              <a:rPr dirty="0" sz="800" spc="-90">
                <a:latin typeface="Garuda"/>
                <a:cs typeface="Garuda"/>
              </a:rPr>
              <a:t>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6971" y="704341"/>
            <a:ext cx="3502025" cy="8375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35"/>
              </a:spcBef>
            </a:pPr>
            <a:r>
              <a:rPr dirty="0" sz="1100" spc="20">
                <a:latin typeface="Courier New"/>
                <a:cs typeface="Courier New"/>
              </a:rPr>
              <a:t>BINARY_FLOAT </a:t>
            </a:r>
            <a:r>
              <a:rPr dirty="0" sz="1100" spc="15">
                <a:latin typeface="Arial"/>
                <a:cs typeface="Arial"/>
              </a:rPr>
              <a:t>and </a:t>
            </a:r>
            <a:r>
              <a:rPr dirty="0" sz="1100" spc="20">
                <a:latin typeface="Courier New"/>
                <a:cs typeface="Courier New"/>
              </a:rPr>
              <a:t>BINARY_DOUBLE</a:t>
            </a:r>
            <a:r>
              <a:rPr dirty="0" sz="1100" spc="-425">
                <a:latin typeface="Courier New"/>
                <a:cs typeface="Courier New"/>
              </a:rPr>
              <a:t> </a:t>
            </a:r>
            <a:r>
              <a:rPr dirty="0" sz="1100" spc="10">
                <a:latin typeface="Arial"/>
                <a:cs typeface="Arial"/>
              </a:rPr>
              <a:t>2-18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  <a:spcBef>
                <a:spcPts val="105"/>
              </a:spcBef>
            </a:pPr>
            <a:r>
              <a:rPr dirty="0" sz="1100" spc="10">
                <a:latin typeface="Arial"/>
                <a:cs typeface="Arial"/>
              </a:rPr>
              <a:t>Declaring </a:t>
            </a:r>
            <a:r>
              <a:rPr dirty="0" sz="1100" spc="15">
                <a:latin typeface="Arial"/>
                <a:cs typeface="Arial"/>
              </a:rPr>
              <a:t>Scalar Variables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2-20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</a:pP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TYPE </a:t>
            </a:r>
            <a:r>
              <a:rPr dirty="0" sz="1100" spc="10">
                <a:latin typeface="Arial"/>
                <a:cs typeface="Arial"/>
              </a:rPr>
              <a:t>Attribute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2-21</a:t>
            </a:r>
            <a:endParaRPr sz="1100">
              <a:latin typeface="Arial"/>
              <a:cs typeface="Arial"/>
            </a:endParaRPr>
          </a:p>
          <a:p>
            <a:pPr marL="240029" marR="5080">
              <a:lnSpc>
                <a:spcPts val="143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Declaring </a:t>
            </a:r>
            <a:r>
              <a:rPr dirty="0" sz="1100" spc="15">
                <a:latin typeface="Arial"/>
                <a:cs typeface="Arial"/>
              </a:rPr>
              <a:t>Variables </a:t>
            </a:r>
            <a:r>
              <a:rPr dirty="0" sz="1100" spc="10">
                <a:latin typeface="Arial"/>
                <a:cs typeface="Arial"/>
              </a:rPr>
              <a:t>with </a:t>
            </a:r>
            <a:r>
              <a:rPr dirty="0" sz="1100" spc="15">
                <a:latin typeface="Arial"/>
                <a:cs typeface="Arial"/>
              </a:rPr>
              <a:t>the </a:t>
            </a: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TYPE </a:t>
            </a:r>
            <a:r>
              <a:rPr dirty="0" sz="1100" spc="5">
                <a:latin typeface="Arial"/>
                <a:cs typeface="Arial"/>
              </a:rPr>
              <a:t>Attribute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2-23  </a:t>
            </a:r>
            <a:r>
              <a:rPr dirty="0" sz="1100" spc="15">
                <a:latin typeface="Arial"/>
                <a:cs typeface="Arial"/>
              </a:rPr>
              <a:t>Declaring Boolean Variables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2-24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00"/>
              </a:lnSpc>
            </a:pPr>
            <a:r>
              <a:rPr dirty="0" sz="1100" spc="15">
                <a:latin typeface="Arial"/>
                <a:cs typeface="Arial"/>
              </a:rPr>
              <a:t>Bind Variables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2-25</a:t>
            </a:r>
            <a:endParaRPr sz="1100">
              <a:latin typeface="Arial"/>
              <a:cs typeface="Arial"/>
            </a:endParaRPr>
          </a:p>
          <a:p>
            <a:pPr marL="240029" marR="1421765">
              <a:lnSpc>
                <a:spcPct val="103600"/>
              </a:lnSpc>
            </a:pPr>
            <a:r>
              <a:rPr dirty="0" sz="1100" spc="10">
                <a:latin typeface="Arial"/>
                <a:cs typeface="Arial"/>
              </a:rPr>
              <a:t>Printing </a:t>
            </a:r>
            <a:r>
              <a:rPr dirty="0" sz="1100" spc="15">
                <a:latin typeface="Arial"/>
                <a:cs typeface="Arial"/>
              </a:rPr>
              <a:t>Bind Variables 2-27  </a:t>
            </a:r>
            <a:r>
              <a:rPr dirty="0" sz="1100" spc="10">
                <a:latin typeface="Arial"/>
                <a:cs typeface="Arial"/>
              </a:rPr>
              <a:t>Substitution </a:t>
            </a:r>
            <a:r>
              <a:rPr dirty="0" sz="1100" spc="15">
                <a:latin typeface="Arial"/>
                <a:cs typeface="Arial"/>
              </a:rPr>
              <a:t>Variables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2-29</a:t>
            </a:r>
            <a:endParaRPr sz="1100">
              <a:latin typeface="Arial"/>
              <a:cs typeface="Arial"/>
            </a:endParaRPr>
          </a:p>
          <a:p>
            <a:pPr marL="240029" marR="78041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Prompt </a:t>
            </a:r>
            <a:r>
              <a:rPr dirty="0" sz="1100" spc="5">
                <a:latin typeface="Arial"/>
                <a:cs typeface="Arial"/>
              </a:rPr>
              <a:t>for </a:t>
            </a:r>
            <a:r>
              <a:rPr dirty="0" sz="1100" spc="10">
                <a:latin typeface="Arial"/>
                <a:cs typeface="Arial"/>
              </a:rPr>
              <a:t>Substitution </a:t>
            </a:r>
            <a:r>
              <a:rPr dirty="0" sz="1100" spc="15">
                <a:latin typeface="Arial"/>
                <a:cs typeface="Arial"/>
              </a:rPr>
              <a:t>Variables </a:t>
            </a:r>
            <a:r>
              <a:rPr dirty="0" sz="1100" spc="10">
                <a:latin typeface="Arial"/>
                <a:cs typeface="Arial"/>
              </a:rPr>
              <a:t>2-31  </a:t>
            </a:r>
            <a:r>
              <a:rPr dirty="0" sz="1100" spc="15">
                <a:latin typeface="Arial"/>
                <a:cs typeface="Arial"/>
              </a:rPr>
              <a:t>Using </a:t>
            </a:r>
            <a:r>
              <a:rPr dirty="0" sz="1100" spc="20">
                <a:latin typeface="Courier New"/>
                <a:cs typeface="Courier New"/>
              </a:rPr>
              <a:t>DEFINE </a:t>
            </a:r>
            <a:r>
              <a:rPr dirty="0" sz="1100" spc="5">
                <a:latin typeface="Arial"/>
                <a:cs typeface="Arial"/>
              </a:rPr>
              <a:t>for </a:t>
            </a:r>
            <a:r>
              <a:rPr dirty="0" sz="1100" spc="10">
                <a:latin typeface="Arial"/>
                <a:cs typeface="Arial"/>
              </a:rPr>
              <a:t>User </a:t>
            </a:r>
            <a:r>
              <a:rPr dirty="0" sz="1100" spc="15">
                <a:latin typeface="Arial"/>
                <a:cs typeface="Arial"/>
              </a:rPr>
              <a:t>Variable </a:t>
            </a:r>
            <a:r>
              <a:rPr dirty="0" sz="1100" spc="10">
                <a:latin typeface="Arial"/>
                <a:cs typeface="Arial"/>
              </a:rPr>
              <a:t>2-32  </a:t>
            </a:r>
            <a:r>
              <a:rPr dirty="0" sz="1100" spc="15">
                <a:latin typeface="Arial"/>
                <a:cs typeface="Arial"/>
              </a:rPr>
              <a:t>Composite Data Types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2-33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</a:pPr>
            <a:r>
              <a:rPr dirty="0" sz="1100" spc="20">
                <a:latin typeface="Courier New"/>
                <a:cs typeface="Courier New"/>
              </a:rPr>
              <a:t>LOB </a:t>
            </a:r>
            <a:r>
              <a:rPr dirty="0" sz="1100" spc="15">
                <a:latin typeface="Arial"/>
                <a:cs typeface="Arial"/>
              </a:rPr>
              <a:t>Data Type Variables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2-34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2-35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2: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2-36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buAutoNum type="arabicPlain" startAt="3"/>
              <a:tabLst>
                <a:tab pos="220345" algn="l"/>
                <a:tab pos="220979" algn="l"/>
              </a:tabLst>
            </a:pPr>
            <a:r>
              <a:rPr dirty="0" sz="1100" spc="10" b="1">
                <a:latin typeface="Arial"/>
                <a:cs typeface="Arial"/>
              </a:rPr>
              <a:t>Writing </a:t>
            </a:r>
            <a:r>
              <a:rPr dirty="0" sz="1100" spc="15" b="1">
                <a:latin typeface="Arial"/>
                <a:cs typeface="Arial"/>
              </a:rPr>
              <a:t>Executable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3-2</a:t>
            </a:r>
            <a:endParaRPr sz="1100">
              <a:latin typeface="Arial"/>
              <a:cs typeface="Arial"/>
            </a:endParaRPr>
          </a:p>
          <a:p>
            <a:pPr marL="220345" marR="60261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Lexical Units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15">
                <a:latin typeface="Arial"/>
                <a:cs typeface="Arial"/>
              </a:rPr>
              <a:t>a PL/SQL Block </a:t>
            </a:r>
            <a:r>
              <a:rPr dirty="0" sz="1100" spc="10">
                <a:latin typeface="Arial"/>
                <a:cs typeface="Arial"/>
              </a:rPr>
              <a:t>3-3  </a:t>
            </a:r>
            <a:r>
              <a:rPr dirty="0" sz="1100" spc="15">
                <a:latin typeface="Arial"/>
                <a:cs typeface="Arial"/>
              </a:rPr>
              <a:t>PL/SQL Block </a:t>
            </a:r>
            <a:r>
              <a:rPr dirty="0" sz="1100" spc="10">
                <a:latin typeface="Arial"/>
                <a:cs typeface="Arial"/>
              </a:rPr>
              <a:t>Syntax </a:t>
            </a:r>
            <a:r>
              <a:rPr dirty="0" sz="1100" spc="15">
                <a:latin typeface="Arial"/>
                <a:cs typeface="Arial"/>
              </a:rPr>
              <a:t>and Guidelines </a:t>
            </a:r>
            <a:r>
              <a:rPr dirty="0" sz="1100" spc="5">
                <a:latin typeface="Arial"/>
                <a:cs typeface="Arial"/>
              </a:rPr>
              <a:t>3-5  </a:t>
            </a:r>
            <a:r>
              <a:rPr dirty="0" sz="1100" spc="15">
                <a:latin typeface="Arial"/>
                <a:cs typeface="Arial"/>
              </a:rPr>
              <a:t>Commenting Code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3-6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latin typeface="Arial"/>
                <a:cs typeface="Arial"/>
              </a:rPr>
              <a:t>SQL </a:t>
            </a:r>
            <a:r>
              <a:rPr dirty="0" sz="1100" spc="15">
                <a:latin typeface="Arial"/>
                <a:cs typeface="Arial"/>
              </a:rPr>
              <a:t>Functions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15">
                <a:latin typeface="Arial"/>
                <a:cs typeface="Arial"/>
              </a:rPr>
              <a:t>PL/SQL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3-7</a:t>
            </a:r>
            <a:endParaRPr sz="1100">
              <a:latin typeface="Arial"/>
              <a:cs typeface="Arial"/>
            </a:endParaRPr>
          </a:p>
          <a:p>
            <a:pPr marL="220345" marR="620395">
              <a:lnSpc>
                <a:spcPct val="103600"/>
              </a:lnSpc>
            </a:pPr>
            <a:r>
              <a:rPr dirty="0" sz="1100" spc="20">
                <a:latin typeface="Arial"/>
                <a:cs typeface="Arial"/>
              </a:rPr>
              <a:t>SQL </a:t>
            </a:r>
            <a:r>
              <a:rPr dirty="0" sz="1100" spc="10">
                <a:latin typeface="Arial"/>
                <a:cs typeface="Arial"/>
              </a:rPr>
              <a:t>Functions in </a:t>
            </a:r>
            <a:r>
              <a:rPr dirty="0" sz="1100" spc="15">
                <a:latin typeface="Arial"/>
                <a:cs typeface="Arial"/>
              </a:rPr>
              <a:t>PL/SQL: Examples </a:t>
            </a:r>
            <a:r>
              <a:rPr dirty="0" sz="1100" spc="10">
                <a:latin typeface="Arial"/>
                <a:cs typeface="Arial"/>
              </a:rPr>
              <a:t>3-8  </a:t>
            </a:r>
            <a:r>
              <a:rPr dirty="0" sz="1100" spc="15">
                <a:latin typeface="Arial"/>
                <a:cs typeface="Arial"/>
              </a:rPr>
              <a:t>Data Type Conversion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3-9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0">
                <a:latin typeface="Arial"/>
                <a:cs typeface="Arial"/>
              </a:rPr>
              <a:t>Nested </a:t>
            </a:r>
            <a:r>
              <a:rPr dirty="0" sz="1100" spc="15">
                <a:latin typeface="Arial"/>
                <a:cs typeface="Arial"/>
              </a:rPr>
              <a:t>Blocks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3-12</a:t>
            </a:r>
            <a:endParaRPr sz="1100">
              <a:latin typeface="Arial"/>
              <a:cs typeface="Arial"/>
            </a:endParaRPr>
          </a:p>
          <a:p>
            <a:pPr marL="220345" marR="108140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Variable Scope and </a:t>
            </a:r>
            <a:r>
              <a:rPr dirty="0" sz="1100" spc="10">
                <a:latin typeface="Arial"/>
                <a:cs typeface="Arial"/>
              </a:rPr>
              <a:t>Visibility 3-14  Qualify </a:t>
            </a:r>
            <a:r>
              <a:rPr dirty="0" sz="1100" spc="15">
                <a:latin typeface="Arial"/>
                <a:cs typeface="Arial"/>
              </a:rPr>
              <a:t>an </a:t>
            </a:r>
            <a:r>
              <a:rPr dirty="0" sz="1100" spc="5">
                <a:latin typeface="Arial"/>
                <a:cs typeface="Arial"/>
              </a:rPr>
              <a:t>Identifier </a:t>
            </a:r>
            <a:r>
              <a:rPr dirty="0" sz="1100" spc="10">
                <a:latin typeface="Arial"/>
                <a:cs typeface="Arial"/>
              </a:rPr>
              <a:t>3-16  Determining Variable </a:t>
            </a:r>
            <a:r>
              <a:rPr dirty="0" sz="1100" spc="15">
                <a:latin typeface="Arial"/>
                <a:cs typeface="Arial"/>
              </a:rPr>
              <a:t>Scope </a:t>
            </a:r>
            <a:r>
              <a:rPr dirty="0" sz="1100" spc="10">
                <a:latin typeface="Arial"/>
                <a:cs typeface="Arial"/>
              </a:rPr>
              <a:t>3-17  Operators in </a:t>
            </a:r>
            <a:r>
              <a:rPr dirty="0" sz="1100" spc="15">
                <a:latin typeface="Arial"/>
                <a:cs typeface="Arial"/>
              </a:rPr>
              <a:t>PL/SQL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3-18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Programming Guidelines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3-20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Indenting Code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3-21</a:t>
            </a:r>
            <a:endParaRPr sz="11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3-22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3: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3-23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buAutoNum type="arabicPlain" startAt="4"/>
              <a:tabLst>
                <a:tab pos="220345" algn="l"/>
                <a:tab pos="220979" algn="l"/>
              </a:tabLst>
            </a:pPr>
            <a:r>
              <a:rPr dirty="0" sz="1100" spc="10" b="1">
                <a:latin typeface="Arial"/>
                <a:cs typeface="Arial"/>
              </a:rPr>
              <a:t>Interacting with the Oracle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4-2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SQL </a:t>
            </a:r>
            <a:r>
              <a:rPr dirty="0" sz="1100" spc="10">
                <a:latin typeface="Arial"/>
                <a:cs typeface="Arial"/>
              </a:rPr>
              <a:t>Statements in </a:t>
            </a:r>
            <a:r>
              <a:rPr dirty="0" sz="1100" spc="15">
                <a:latin typeface="Arial"/>
                <a:cs typeface="Arial"/>
              </a:rPr>
              <a:t>PL/SQL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4-3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</a:pPr>
            <a:r>
              <a:rPr dirty="0" sz="1100" spc="20">
                <a:latin typeface="Courier New"/>
                <a:cs typeface="Courier New"/>
              </a:rPr>
              <a:t>SELECT </a:t>
            </a:r>
            <a:r>
              <a:rPr dirty="0" sz="1100" spc="10">
                <a:latin typeface="Arial"/>
                <a:cs typeface="Arial"/>
              </a:rPr>
              <a:t>Statements in </a:t>
            </a:r>
            <a:r>
              <a:rPr dirty="0" sz="1100" spc="15">
                <a:latin typeface="Arial"/>
                <a:cs typeface="Arial"/>
              </a:rPr>
              <a:t>PL/SQL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4-5</a:t>
            </a:r>
            <a:endParaRPr sz="1100">
              <a:latin typeface="Arial"/>
              <a:cs typeface="Arial"/>
            </a:endParaRPr>
          </a:p>
          <a:p>
            <a:pPr marL="240029" marR="767080">
              <a:lnSpc>
                <a:spcPct val="103600"/>
              </a:lnSpc>
              <a:spcBef>
                <a:spcPts val="65"/>
              </a:spcBef>
            </a:pPr>
            <a:r>
              <a:rPr dirty="0" sz="1100" spc="15">
                <a:latin typeface="Arial"/>
                <a:cs typeface="Arial"/>
              </a:rPr>
              <a:t>Retrieving Data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15">
                <a:latin typeface="Arial"/>
                <a:cs typeface="Arial"/>
              </a:rPr>
              <a:t>PL/SQL 4-9  Naming Conventions </a:t>
            </a:r>
            <a:r>
              <a:rPr dirty="0" sz="1100" spc="10">
                <a:latin typeface="Arial"/>
                <a:cs typeface="Arial"/>
              </a:rPr>
              <a:t>4-11  </a:t>
            </a:r>
            <a:r>
              <a:rPr dirty="0" sz="1100" spc="15">
                <a:latin typeface="Arial"/>
                <a:cs typeface="Arial"/>
              </a:rPr>
              <a:t>Manipulating Data Using PL/SQL 4-13  </a:t>
            </a:r>
            <a:r>
              <a:rPr dirty="0" sz="1100" spc="10">
                <a:latin typeface="Arial"/>
                <a:cs typeface="Arial"/>
              </a:rPr>
              <a:t>Inserting </a:t>
            </a:r>
            <a:r>
              <a:rPr dirty="0" sz="1100" spc="15">
                <a:latin typeface="Arial"/>
                <a:cs typeface="Arial"/>
              </a:rPr>
              <a:t>Data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4-14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Updating Data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4-15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Deleting Data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4-16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Merging </a:t>
            </a:r>
            <a:r>
              <a:rPr dirty="0" sz="1100" spc="20">
                <a:latin typeface="Arial"/>
                <a:cs typeface="Arial"/>
              </a:rPr>
              <a:t>Rows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4-17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20">
                <a:latin typeface="Arial"/>
                <a:cs typeface="Arial"/>
              </a:rPr>
              <a:t>SQL </a:t>
            </a:r>
            <a:r>
              <a:rPr dirty="0" sz="1100" spc="10">
                <a:latin typeface="Arial"/>
                <a:cs typeface="Arial"/>
              </a:rPr>
              <a:t>Cursor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4-19</a:t>
            </a:r>
            <a:endParaRPr sz="1100">
              <a:latin typeface="Arial"/>
              <a:cs typeface="Arial"/>
            </a:endParaRPr>
          </a:p>
          <a:p>
            <a:pPr marL="240029" marR="236220">
              <a:lnSpc>
                <a:spcPts val="137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SQL </a:t>
            </a:r>
            <a:r>
              <a:rPr dirty="0" sz="1100" spc="10">
                <a:latin typeface="Arial"/>
                <a:cs typeface="Arial"/>
              </a:rPr>
              <a:t>Cursor </a:t>
            </a:r>
            <a:r>
              <a:rPr dirty="0" sz="1100" spc="5">
                <a:latin typeface="Arial"/>
                <a:cs typeface="Arial"/>
              </a:rPr>
              <a:t>Attributes </a:t>
            </a:r>
            <a:r>
              <a:rPr dirty="0" sz="1100" spc="10">
                <a:latin typeface="Arial"/>
                <a:cs typeface="Arial"/>
              </a:rPr>
              <a:t>for Implicit Cursors 4-21  </a:t>
            </a: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4-23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20"/>
              </a:lnSpc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4: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4-24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9300" y="9482804"/>
            <a:ext cx="6168390" cy="42545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70">
                <a:latin typeface="Garuda"/>
                <a:cs typeface="Garuda"/>
              </a:rPr>
              <a:t>in</a:t>
            </a:r>
            <a:r>
              <a:rPr dirty="0" sz="1000" spc="-70" b="1">
                <a:solidFill>
                  <a:srgbClr val="071C57"/>
                </a:solidFill>
                <a:latin typeface="Arial"/>
                <a:cs typeface="Arial"/>
              </a:rPr>
              <a:t>v</a:t>
            </a:r>
            <a:r>
              <a:rPr dirty="0" sz="800" spc="-70">
                <a:latin typeface="Garuda"/>
                <a:cs typeface="Garuda"/>
              </a:rPr>
              <a:t>-class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6969" y="711962"/>
            <a:ext cx="3550920" cy="80187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35"/>
              </a:spcBef>
              <a:buAutoNum type="arabicPlain" startAt="5"/>
              <a:tabLst>
                <a:tab pos="251460" algn="l"/>
                <a:tab pos="252095" algn="l"/>
              </a:tabLst>
            </a:pPr>
            <a:r>
              <a:rPr dirty="0" sz="1100" spc="10" b="1">
                <a:latin typeface="Arial"/>
                <a:cs typeface="Arial"/>
              </a:rPr>
              <a:t>Writing </a:t>
            </a:r>
            <a:r>
              <a:rPr dirty="0" sz="1100" spc="15" b="1">
                <a:latin typeface="Arial"/>
                <a:cs typeface="Arial"/>
              </a:rPr>
              <a:t>Control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Structures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5-2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Controlling Flow </a:t>
            </a:r>
            <a:r>
              <a:rPr dirty="0" sz="1100" spc="10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Execution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5-3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</a:pPr>
            <a:r>
              <a:rPr dirty="0" sz="1100" spc="20">
                <a:latin typeface="Courier New"/>
                <a:cs typeface="Courier New"/>
              </a:rPr>
              <a:t>IF </a:t>
            </a:r>
            <a:r>
              <a:rPr dirty="0" sz="1100" spc="15">
                <a:latin typeface="Arial"/>
                <a:cs typeface="Arial"/>
              </a:rPr>
              <a:t>Statements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5-4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Simple </a:t>
            </a:r>
            <a:r>
              <a:rPr dirty="0" sz="1100" spc="20">
                <a:latin typeface="Courier New"/>
                <a:cs typeface="Courier New"/>
              </a:rPr>
              <a:t>IF </a:t>
            </a:r>
            <a:r>
              <a:rPr dirty="0" sz="1100" spc="10">
                <a:latin typeface="Arial"/>
                <a:cs typeface="Arial"/>
              </a:rPr>
              <a:t>Statement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5-6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Courier New"/>
                <a:cs typeface="Courier New"/>
              </a:rPr>
              <a:t>IF THEN ELSE </a:t>
            </a:r>
            <a:r>
              <a:rPr dirty="0" sz="1100" spc="10">
                <a:latin typeface="Arial"/>
                <a:cs typeface="Arial"/>
              </a:rPr>
              <a:t>Statement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5-7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20">
                <a:latin typeface="Courier New"/>
                <a:cs typeface="Courier New"/>
              </a:rPr>
              <a:t>IF ELSIF ELSE </a:t>
            </a:r>
            <a:r>
              <a:rPr dirty="0" sz="1100" spc="15">
                <a:latin typeface="Arial"/>
                <a:cs typeface="Arial"/>
              </a:rPr>
              <a:t>Clause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5-8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Courier New"/>
                <a:cs typeface="Courier New"/>
              </a:rPr>
              <a:t>NULL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15">
                <a:latin typeface="Arial"/>
                <a:cs typeface="Arial"/>
              </a:rPr>
              <a:t>Values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20">
                <a:latin typeface="Courier New"/>
                <a:cs typeface="Courier New"/>
              </a:rPr>
              <a:t>IF</a:t>
            </a:r>
            <a:r>
              <a:rPr dirty="0" sz="1100" spc="-345">
                <a:latin typeface="Courier New"/>
                <a:cs typeface="Courier New"/>
              </a:rPr>
              <a:t> </a:t>
            </a:r>
            <a:r>
              <a:rPr dirty="0" sz="1100" spc="10">
                <a:latin typeface="Arial"/>
                <a:cs typeface="Arial"/>
              </a:rPr>
              <a:t>Statements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Courier New"/>
                <a:cs typeface="Courier New"/>
              </a:rPr>
              <a:t>CASE </a:t>
            </a:r>
            <a:r>
              <a:rPr dirty="0" sz="1100" spc="15">
                <a:latin typeface="Arial"/>
                <a:cs typeface="Arial"/>
              </a:rPr>
              <a:t>Expressions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5-10</a:t>
            </a:r>
            <a:endParaRPr sz="1100">
              <a:latin typeface="Arial"/>
              <a:cs typeface="Arial"/>
            </a:endParaRPr>
          </a:p>
          <a:p>
            <a:pPr marL="240665" marR="1102360">
              <a:lnSpc>
                <a:spcPct val="103600"/>
              </a:lnSpc>
            </a:pPr>
            <a:r>
              <a:rPr dirty="0" sz="1100" spc="20">
                <a:latin typeface="Courier New"/>
                <a:cs typeface="Courier New"/>
              </a:rPr>
              <a:t>CASE </a:t>
            </a:r>
            <a:r>
              <a:rPr dirty="0" sz="1100" spc="15">
                <a:latin typeface="Arial"/>
                <a:cs typeface="Arial"/>
              </a:rPr>
              <a:t>Expressions: Example </a:t>
            </a:r>
            <a:r>
              <a:rPr dirty="0" sz="1100" spc="10">
                <a:latin typeface="Arial"/>
                <a:cs typeface="Arial"/>
              </a:rPr>
              <a:t>5-11  </a:t>
            </a:r>
            <a:r>
              <a:rPr dirty="0" sz="1100" spc="15">
                <a:latin typeface="Arial"/>
                <a:cs typeface="Arial"/>
              </a:rPr>
              <a:t>Searched </a:t>
            </a:r>
            <a:r>
              <a:rPr dirty="0" sz="1100" spc="15">
                <a:latin typeface="Courier New"/>
                <a:cs typeface="Courier New"/>
              </a:rPr>
              <a:t>CASE </a:t>
            </a:r>
            <a:r>
              <a:rPr dirty="0" sz="1100" spc="15">
                <a:latin typeface="Arial"/>
                <a:cs typeface="Arial"/>
              </a:rPr>
              <a:t>Expressions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5-12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Courier New"/>
                <a:cs typeface="Courier New"/>
              </a:rPr>
              <a:t>CASE </a:t>
            </a:r>
            <a:r>
              <a:rPr dirty="0" sz="1100" spc="10">
                <a:latin typeface="Arial"/>
                <a:cs typeface="Arial"/>
              </a:rPr>
              <a:t>Statement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5-13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10"/>
              </a:spcBef>
            </a:pPr>
            <a:r>
              <a:rPr dirty="0" sz="1100" spc="15">
                <a:latin typeface="Arial"/>
                <a:cs typeface="Arial"/>
              </a:rPr>
              <a:t>Handling Nulls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5-14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Logic Tables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5-15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15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Boolean </a:t>
            </a:r>
            <a:r>
              <a:rPr dirty="0" sz="1100" spc="10">
                <a:latin typeface="Arial"/>
                <a:cs typeface="Arial"/>
              </a:rPr>
              <a:t>Conditions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5-16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15"/>
              </a:lnSpc>
            </a:pPr>
            <a:r>
              <a:rPr dirty="0" sz="1100" spc="10">
                <a:latin typeface="Arial"/>
                <a:cs typeface="Arial"/>
              </a:rPr>
              <a:t>Iterative Control: </a:t>
            </a:r>
            <a:r>
              <a:rPr dirty="0" sz="1100" spc="15">
                <a:latin typeface="Courier New"/>
                <a:cs typeface="Courier New"/>
              </a:rPr>
              <a:t>LOOP </a:t>
            </a:r>
            <a:r>
              <a:rPr dirty="0" sz="1100" spc="10">
                <a:latin typeface="Arial"/>
                <a:cs typeface="Arial"/>
              </a:rPr>
              <a:t>Statements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5-17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15"/>
              </a:lnSpc>
              <a:spcBef>
                <a:spcPts val="110"/>
              </a:spcBef>
            </a:pPr>
            <a:r>
              <a:rPr dirty="0" sz="1100" spc="15">
                <a:latin typeface="Arial"/>
                <a:cs typeface="Arial"/>
              </a:rPr>
              <a:t>Basic Loops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5-18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15"/>
              </a:lnSpc>
            </a:pPr>
            <a:r>
              <a:rPr dirty="0" sz="1100" spc="20">
                <a:latin typeface="Courier New"/>
                <a:cs typeface="Courier New"/>
              </a:rPr>
              <a:t>WHILE </a:t>
            </a:r>
            <a:r>
              <a:rPr dirty="0" sz="1100" spc="15">
                <a:latin typeface="Arial"/>
                <a:cs typeface="Arial"/>
              </a:rPr>
              <a:t>Loops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5-20</a:t>
            </a:r>
            <a:endParaRPr sz="1100">
              <a:latin typeface="Arial"/>
              <a:cs typeface="Arial"/>
            </a:endParaRPr>
          </a:p>
          <a:p>
            <a:pPr marL="240665" marR="1612265">
              <a:lnSpc>
                <a:spcPts val="1430"/>
              </a:lnSpc>
            </a:pPr>
            <a:r>
              <a:rPr dirty="0" sz="1100" spc="20">
                <a:latin typeface="Courier New"/>
                <a:cs typeface="Courier New"/>
              </a:rPr>
              <a:t>FOR </a:t>
            </a:r>
            <a:r>
              <a:rPr dirty="0" sz="1100" spc="15">
                <a:latin typeface="Arial"/>
                <a:cs typeface="Arial"/>
              </a:rPr>
              <a:t>Loops </a:t>
            </a:r>
            <a:r>
              <a:rPr dirty="0" sz="1100" spc="10">
                <a:latin typeface="Arial"/>
                <a:cs typeface="Arial"/>
              </a:rPr>
              <a:t>5-22  </a:t>
            </a:r>
            <a:r>
              <a:rPr dirty="0" sz="1100" spc="15">
                <a:latin typeface="Arial"/>
                <a:cs typeface="Arial"/>
              </a:rPr>
              <a:t>Guidelines </a:t>
            </a:r>
            <a:r>
              <a:rPr dirty="0" sz="1100" spc="10">
                <a:latin typeface="Arial"/>
                <a:cs typeface="Arial"/>
              </a:rPr>
              <a:t>for Loops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5-26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05"/>
              </a:lnSpc>
            </a:pPr>
            <a:r>
              <a:rPr dirty="0" sz="1100" spc="10">
                <a:latin typeface="Arial"/>
                <a:cs typeface="Arial"/>
              </a:rPr>
              <a:t>Nested </a:t>
            </a:r>
            <a:r>
              <a:rPr dirty="0" sz="1100" spc="15">
                <a:latin typeface="Arial"/>
                <a:cs typeface="Arial"/>
              </a:rPr>
              <a:t>Loops and Labels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5-27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5-29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5: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5-30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52095" indent="-240029">
              <a:lnSpc>
                <a:spcPct val="100000"/>
              </a:lnSpc>
              <a:spcBef>
                <a:spcPts val="5"/>
              </a:spcBef>
              <a:buAutoNum type="arabicPlain" startAt="6"/>
              <a:tabLst>
                <a:tab pos="252095" algn="l"/>
                <a:tab pos="252729" algn="l"/>
              </a:tabLst>
            </a:pPr>
            <a:r>
              <a:rPr dirty="0" sz="1100" spc="15" b="1">
                <a:latin typeface="Arial"/>
                <a:cs typeface="Arial"/>
              </a:rPr>
              <a:t>Working with Composite Data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6-2</a:t>
            </a:r>
            <a:endParaRPr sz="1100">
              <a:latin typeface="Arial"/>
              <a:cs typeface="Arial"/>
            </a:endParaRPr>
          </a:p>
          <a:p>
            <a:pPr marL="240665" marR="154686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Composite Data Types 6-3  PL/SQL Records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6-5</a:t>
            </a:r>
            <a:endParaRPr sz="1100">
              <a:latin typeface="Arial"/>
              <a:cs typeface="Arial"/>
            </a:endParaRPr>
          </a:p>
          <a:p>
            <a:pPr marL="240665" marR="1299210">
              <a:lnSpc>
                <a:spcPct val="10360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Creating a PL/SQL Record </a:t>
            </a:r>
            <a:r>
              <a:rPr dirty="0" sz="1100" spc="10">
                <a:latin typeface="Arial"/>
                <a:cs typeface="Arial"/>
              </a:rPr>
              <a:t>6-6  </a:t>
            </a:r>
            <a:r>
              <a:rPr dirty="0" sz="1100" spc="15">
                <a:latin typeface="Arial"/>
                <a:cs typeface="Arial"/>
              </a:rPr>
              <a:t>PL/SQL Record </a:t>
            </a:r>
            <a:r>
              <a:rPr dirty="0" sz="1100" spc="10">
                <a:latin typeface="Arial"/>
                <a:cs typeface="Arial"/>
              </a:rPr>
              <a:t>Structure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310"/>
              </a:lnSpc>
            </a:pP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ROWTYPE </a:t>
            </a:r>
            <a:r>
              <a:rPr dirty="0" sz="1100" spc="10">
                <a:latin typeface="Arial"/>
                <a:cs typeface="Arial"/>
              </a:rPr>
              <a:t>Attribute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6-9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Advantages </a:t>
            </a:r>
            <a:r>
              <a:rPr dirty="0" sz="1100" spc="5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Using </a:t>
            </a: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ROWTYPE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10">
                <a:latin typeface="Arial"/>
                <a:cs typeface="Arial"/>
              </a:rPr>
              <a:t>6-11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ROWTYPE </a:t>
            </a:r>
            <a:r>
              <a:rPr dirty="0" sz="1100" spc="10">
                <a:latin typeface="Arial"/>
                <a:cs typeface="Arial"/>
              </a:rPr>
              <a:t>Attribute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6-12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03600"/>
              </a:lnSpc>
            </a:pPr>
            <a:r>
              <a:rPr dirty="0" sz="1100" spc="10">
                <a:latin typeface="Arial"/>
                <a:cs typeface="Arial"/>
              </a:rPr>
              <a:t>Inserting </a:t>
            </a:r>
            <a:r>
              <a:rPr dirty="0" sz="1100" spc="15">
                <a:latin typeface="Arial"/>
                <a:cs typeface="Arial"/>
              </a:rPr>
              <a:t>a Record by Using </a:t>
            </a: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ROWTYPE </a:t>
            </a:r>
            <a:r>
              <a:rPr dirty="0" sz="1100" spc="10">
                <a:latin typeface="Arial"/>
                <a:cs typeface="Arial"/>
              </a:rPr>
              <a:t>6-13  </a:t>
            </a:r>
            <a:r>
              <a:rPr dirty="0" sz="1100" spc="15">
                <a:latin typeface="Arial"/>
                <a:cs typeface="Arial"/>
              </a:rPr>
              <a:t>Updating a </a:t>
            </a:r>
            <a:r>
              <a:rPr dirty="0" sz="1100" spc="20">
                <a:latin typeface="Arial"/>
                <a:cs typeface="Arial"/>
              </a:rPr>
              <a:t>Row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15">
                <a:latin typeface="Arial"/>
                <a:cs typeface="Arial"/>
              </a:rPr>
              <a:t>a Table by Using a </a:t>
            </a:r>
            <a:r>
              <a:rPr dirty="0" sz="1100" spc="10">
                <a:latin typeface="Arial"/>
                <a:cs typeface="Arial"/>
              </a:rPr>
              <a:t>Record 6-14  </a:t>
            </a:r>
            <a:r>
              <a:rPr dirty="0" sz="1100" spc="20">
                <a:latin typeface="Courier New"/>
                <a:cs typeface="Courier New"/>
              </a:rPr>
              <a:t>INDEX BY </a:t>
            </a:r>
            <a:r>
              <a:rPr dirty="0" sz="1100" spc="15">
                <a:latin typeface="Arial"/>
                <a:cs typeface="Arial"/>
              </a:rPr>
              <a:t>Tables </a:t>
            </a:r>
            <a:r>
              <a:rPr dirty="0" sz="1100" spc="10">
                <a:latin typeface="Arial"/>
                <a:cs typeface="Arial"/>
              </a:rPr>
              <a:t>or </a:t>
            </a:r>
            <a:r>
              <a:rPr dirty="0" sz="1100" spc="15">
                <a:latin typeface="Arial"/>
                <a:cs typeface="Arial"/>
              </a:rPr>
              <a:t>Associative Arrays 6-15  </a:t>
            </a:r>
            <a:r>
              <a:rPr dirty="0" sz="1100" spc="10">
                <a:latin typeface="Arial"/>
                <a:cs typeface="Arial"/>
              </a:rPr>
              <a:t>Creating </a:t>
            </a:r>
            <a:r>
              <a:rPr dirty="0" sz="1100" spc="15">
                <a:latin typeface="Arial"/>
                <a:cs typeface="Arial"/>
              </a:rPr>
              <a:t>an </a:t>
            </a:r>
            <a:r>
              <a:rPr dirty="0" sz="1100" spc="15">
                <a:latin typeface="Courier New"/>
                <a:cs typeface="Courier New"/>
              </a:rPr>
              <a:t>INDEX </a:t>
            </a:r>
            <a:r>
              <a:rPr dirty="0" sz="1100" spc="20">
                <a:latin typeface="Courier New"/>
                <a:cs typeface="Courier New"/>
              </a:rPr>
              <a:t>BY </a:t>
            </a:r>
            <a:r>
              <a:rPr dirty="0" sz="1100" spc="15">
                <a:latin typeface="Arial"/>
                <a:cs typeface="Arial"/>
              </a:rPr>
              <a:t>Table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6-16</a:t>
            </a:r>
            <a:endParaRPr sz="1100">
              <a:latin typeface="Arial"/>
              <a:cs typeface="Arial"/>
            </a:endParaRPr>
          </a:p>
          <a:p>
            <a:pPr marL="240665" marR="835025">
              <a:lnSpc>
                <a:spcPct val="103600"/>
              </a:lnSpc>
              <a:spcBef>
                <a:spcPts val="5"/>
              </a:spcBef>
            </a:pPr>
            <a:r>
              <a:rPr dirty="0" sz="1100" spc="20">
                <a:latin typeface="Courier New"/>
                <a:cs typeface="Courier New"/>
              </a:rPr>
              <a:t>INDEX BY </a:t>
            </a:r>
            <a:r>
              <a:rPr dirty="0" sz="1100" spc="15">
                <a:latin typeface="Arial"/>
                <a:cs typeface="Arial"/>
              </a:rPr>
              <a:t>Table </a:t>
            </a:r>
            <a:r>
              <a:rPr dirty="0" sz="1100" spc="10">
                <a:latin typeface="Arial"/>
                <a:cs typeface="Arial"/>
              </a:rPr>
              <a:t>Structure 6-18  Creating </a:t>
            </a:r>
            <a:r>
              <a:rPr dirty="0" sz="1100" spc="15">
                <a:latin typeface="Arial"/>
                <a:cs typeface="Arial"/>
              </a:rPr>
              <a:t>an </a:t>
            </a:r>
            <a:r>
              <a:rPr dirty="0" sz="1100" spc="15">
                <a:latin typeface="Courier New"/>
                <a:cs typeface="Courier New"/>
              </a:rPr>
              <a:t>INDEX </a:t>
            </a:r>
            <a:r>
              <a:rPr dirty="0" sz="1100" spc="20">
                <a:latin typeface="Courier New"/>
                <a:cs typeface="Courier New"/>
              </a:rPr>
              <a:t>BY </a:t>
            </a:r>
            <a:r>
              <a:rPr dirty="0" sz="1100" spc="15">
                <a:latin typeface="Arial"/>
                <a:cs typeface="Arial"/>
              </a:rPr>
              <a:t>Table 6-19  Using </a:t>
            </a:r>
            <a:r>
              <a:rPr dirty="0" sz="1100" spc="20">
                <a:latin typeface="Courier New"/>
                <a:cs typeface="Courier New"/>
              </a:rPr>
              <a:t>INDEX BY </a:t>
            </a:r>
            <a:r>
              <a:rPr dirty="0" sz="1100" spc="15">
                <a:latin typeface="Arial"/>
                <a:cs typeface="Arial"/>
              </a:rPr>
              <a:t>Table Methods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6-20  </a:t>
            </a:r>
            <a:r>
              <a:rPr dirty="0" sz="1100" spc="20">
                <a:latin typeface="Courier New"/>
                <a:cs typeface="Courier New"/>
              </a:rPr>
              <a:t>INDEX BY </a:t>
            </a:r>
            <a:r>
              <a:rPr dirty="0" sz="1100" spc="15">
                <a:latin typeface="Arial"/>
                <a:cs typeface="Arial"/>
              </a:rPr>
              <a:t>Table </a:t>
            </a:r>
            <a:r>
              <a:rPr dirty="0" sz="1100" spc="10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Records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6-21</a:t>
            </a:r>
            <a:endParaRPr sz="1100">
              <a:latin typeface="Arial"/>
              <a:cs typeface="Arial"/>
            </a:endParaRPr>
          </a:p>
          <a:p>
            <a:pPr marL="240665" marR="459740">
              <a:lnSpc>
                <a:spcPts val="1430"/>
              </a:lnSpc>
              <a:spcBef>
                <a:spcPts val="5"/>
              </a:spcBef>
            </a:pPr>
            <a:r>
              <a:rPr dirty="0" sz="1100" spc="20">
                <a:latin typeface="Courier New"/>
                <a:cs typeface="Courier New"/>
              </a:rPr>
              <a:t>INDEX BY </a:t>
            </a:r>
            <a:r>
              <a:rPr dirty="0" sz="1100" spc="15">
                <a:latin typeface="Arial"/>
                <a:cs typeface="Arial"/>
              </a:rPr>
              <a:t>Table </a:t>
            </a:r>
            <a:r>
              <a:rPr dirty="0" sz="1100" spc="10">
                <a:latin typeface="Arial"/>
                <a:cs typeface="Arial"/>
              </a:rPr>
              <a:t>of Records: </a:t>
            </a:r>
            <a:r>
              <a:rPr dirty="0" sz="1100" spc="15">
                <a:latin typeface="Arial"/>
                <a:cs typeface="Arial"/>
              </a:rPr>
              <a:t>Example </a:t>
            </a:r>
            <a:r>
              <a:rPr dirty="0" sz="1100" spc="10">
                <a:latin typeface="Arial"/>
                <a:cs typeface="Arial"/>
              </a:rPr>
              <a:t>6-23  </a:t>
            </a:r>
            <a:r>
              <a:rPr dirty="0" sz="1100" spc="15">
                <a:latin typeface="Arial"/>
                <a:cs typeface="Arial"/>
              </a:rPr>
              <a:t>Nested Tables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6-24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ts val="1240"/>
              </a:lnSpc>
            </a:pPr>
            <a:r>
              <a:rPr dirty="0" sz="1100" spc="20">
                <a:latin typeface="Courier New"/>
                <a:cs typeface="Courier New"/>
              </a:rPr>
              <a:t>VARRAY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10">
                <a:latin typeface="Arial"/>
                <a:cs typeface="Arial"/>
              </a:rPr>
              <a:t>6-26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6-27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6: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6-28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9300" y="9482804"/>
            <a:ext cx="6168390" cy="42545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90">
                <a:latin typeface="Garuda"/>
                <a:cs typeface="Garuda"/>
              </a:rPr>
              <a:t>i</a:t>
            </a:r>
            <a:r>
              <a:rPr dirty="0" sz="1000" spc="-90" b="1">
                <a:solidFill>
                  <a:srgbClr val="071C57"/>
                </a:solidFill>
                <a:latin typeface="Arial"/>
                <a:cs typeface="Arial"/>
              </a:rPr>
              <a:t>v</a:t>
            </a:r>
            <a:r>
              <a:rPr dirty="0" sz="800" spc="-90">
                <a:latin typeface="Garuda"/>
                <a:cs typeface="Garuda"/>
              </a:rPr>
              <a:t>n-</a:t>
            </a:r>
            <a:r>
              <a:rPr dirty="0" sz="1000" spc="-9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90">
                <a:latin typeface="Garuda"/>
                <a:cs typeface="Garuda"/>
              </a:rPr>
              <a:t>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6969" y="711962"/>
            <a:ext cx="4326255" cy="83064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35"/>
              </a:spcBef>
              <a:buAutoNum type="arabicPlain" startAt="7"/>
              <a:tabLst>
                <a:tab pos="252095" algn="l"/>
                <a:tab pos="252729" algn="l"/>
              </a:tabLst>
            </a:pPr>
            <a:r>
              <a:rPr dirty="0" sz="1100" spc="15" b="1">
                <a:latin typeface="Arial"/>
                <a:cs typeface="Arial"/>
              </a:rPr>
              <a:t>Using </a:t>
            </a:r>
            <a:r>
              <a:rPr dirty="0" sz="1100" spc="10" b="1">
                <a:latin typeface="Arial"/>
                <a:cs typeface="Arial"/>
              </a:rPr>
              <a:t>Explicit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Cursors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7-2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Cursors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7-3</a:t>
            </a:r>
            <a:endParaRPr sz="1100">
              <a:latin typeface="Arial"/>
              <a:cs typeface="Arial"/>
            </a:endParaRPr>
          </a:p>
          <a:p>
            <a:pPr marL="240029" marR="2054225">
              <a:lnSpc>
                <a:spcPct val="103600"/>
              </a:lnSpc>
            </a:pPr>
            <a:r>
              <a:rPr dirty="0" sz="1100" spc="10">
                <a:latin typeface="Arial"/>
                <a:cs typeface="Arial"/>
              </a:rPr>
              <a:t>Explicit Cursor Operations 7-4  </a:t>
            </a:r>
            <a:r>
              <a:rPr dirty="0" sz="1100" spc="15">
                <a:latin typeface="Arial"/>
                <a:cs typeface="Arial"/>
              </a:rPr>
              <a:t>Controlling </a:t>
            </a:r>
            <a:r>
              <a:rPr dirty="0" sz="1100" spc="10">
                <a:latin typeface="Arial"/>
                <a:cs typeface="Arial"/>
              </a:rPr>
              <a:t>Explicit </a:t>
            </a:r>
            <a:r>
              <a:rPr dirty="0" sz="1100" spc="15">
                <a:latin typeface="Arial"/>
                <a:cs typeface="Arial"/>
              </a:rPr>
              <a:t>Cursors 7-5  </a:t>
            </a:r>
            <a:r>
              <a:rPr dirty="0" sz="1100" spc="10">
                <a:latin typeface="Arial"/>
                <a:cs typeface="Arial"/>
              </a:rPr>
              <a:t>Declaring </a:t>
            </a:r>
            <a:r>
              <a:rPr dirty="0" sz="1100" spc="15">
                <a:latin typeface="Arial"/>
                <a:cs typeface="Arial"/>
              </a:rPr>
              <a:t>the </a:t>
            </a:r>
            <a:r>
              <a:rPr dirty="0" sz="1100" spc="10">
                <a:latin typeface="Arial"/>
                <a:cs typeface="Arial"/>
              </a:rPr>
              <a:t>Cursor 7-7  </a:t>
            </a:r>
            <a:r>
              <a:rPr dirty="0" sz="1100" spc="15">
                <a:latin typeface="Arial"/>
                <a:cs typeface="Arial"/>
              </a:rPr>
              <a:t>Opening </a:t>
            </a:r>
            <a:r>
              <a:rPr dirty="0" sz="1100" spc="10">
                <a:latin typeface="Arial"/>
                <a:cs typeface="Arial"/>
              </a:rPr>
              <a:t>the Cursor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7-9</a:t>
            </a:r>
            <a:endParaRPr sz="1100">
              <a:latin typeface="Arial"/>
              <a:cs typeface="Arial"/>
            </a:endParaRPr>
          </a:p>
          <a:p>
            <a:pPr marL="240029" marR="177292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Fetching Data from the Cursor </a:t>
            </a:r>
            <a:r>
              <a:rPr dirty="0" sz="1100" spc="10">
                <a:latin typeface="Arial"/>
                <a:cs typeface="Arial"/>
              </a:rPr>
              <a:t>7-10  </a:t>
            </a:r>
            <a:r>
              <a:rPr dirty="0" sz="1100" spc="15">
                <a:latin typeface="Arial"/>
                <a:cs typeface="Arial"/>
              </a:rPr>
              <a:t>Closing the Cursor</a:t>
            </a:r>
            <a:r>
              <a:rPr dirty="0" sz="1100" spc="29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7-13</a:t>
            </a:r>
            <a:endParaRPr sz="1100">
              <a:latin typeface="Arial"/>
              <a:cs typeface="Arial"/>
            </a:endParaRPr>
          </a:p>
          <a:p>
            <a:pPr marL="240029" marR="2347595">
              <a:lnSpc>
                <a:spcPts val="131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Cursors </a:t>
            </a:r>
            <a:r>
              <a:rPr dirty="0" sz="1100" spc="15">
                <a:latin typeface="Arial"/>
                <a:cs typeface="Arial"/>
              </a:rPr>
              <a:t>and Records 7-14  Cursor </a:t>
            </a:r>
            <a:r>
              <a:rPr dirty="0" sz="1100" spc="15">
                <a:latin typeface="Courier New"/>
                <a:cs typeface="Courier New"/>
              </a:rPr>
              <a:t>FOR </a:t>
            </a:r>
            <a:r>
              <a:rPr dirty="0" sz="1100" spc="15">
                <a:latin typeface="Arial"/>
                <a:cs typeface="Arial"/>
              </a:rPr>
              <a:t>Loops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7-15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  <a:spcBef>
                <a:spcPts val="70"/>
              </a:spcBef>
            </a:pPr>
            <a:r>
              <a:rPr dirty="0" sz="1100" spc="10">
                <a:latin typeface="Arial"/>
                <a:cs typeface="Arial"/>
              </a:rPr>
              <a:t>Explicit Cursor </a:t>
            </a:r>
            <a:r>
              <a:rPr dirty="0" sz="1100" spc="5">
                <a:latin typeface="Arial"/>
                <a:cs typeface="Arial"/>
              </a:rPr>
              <a:t>Attributes</a:t>
            </a:r>
            <a:r>
              <a:rPr dirty="0" sz="1100" spc="10">
                <a:latin typeface="Arial"/>
                <a:cs typeface="Arial"/>
              </a:rPr>
              <a:t> 7-17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315"/>
              </a:lnSpc>
            </a:pP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ISOPEN </a:t>
            </a:r>
            <a:r>
              <a:rPr dirty="0" sz="1100" spc="10">
                <a:latin typeface="Arial"/>
                <a:cs typeface="Arial"/>
              </a:rPr>
              <a:t>Attribute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7-18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5"/>
              </a:spcBef>
            </a:pPr>
            <a:r>
              <a:rPr dirty="0" sz="1100" spc="20">
                <a:latin typeface="Arial"/>
                <a:cs typeface="Arial"/>
              </a:rPr>
              <a:t>%</a:t>
            </a:r>
            <a:r>
              <a:rPr dirty="0" sz="1100" spc="20">
                <a:latin typeface="Courier New"/>
                <a:cs typeface="Courier New"/>
              </a:rPr>
              <a:t>ROWCOUNT </a:t>
            </a:r>
            <a:r>
              <a:rPr dirty="0" sz="1100" spc="15">
                <a:latin typeface="Arial"/>
                <a:cs typeface="Arial"/>
              </a:rPr>
              <a:t>and %</a:t>
            </a:r>
            <a:r>
              <a:rPr dirty="0" sz="1100" spc="15">
                <a:latin typeface="Courier New"/>
                <a:cs typeface="Courier New"/>
              </a:rPr>
              <a:t>NOTFOUND</a:t>
            </a:r>
            <a:r>
              <a:rPr dirty="0" sz="1100" spc="15">
                <a:latin typeface="Arial"/>
                <a:cs typeface="Arial"/>
              </a:rPr>
              <a:t>: Example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7-19</a:t>
            </a:r>
            <a:endParaRPr sz="1100">
              <a:latin typeface="Arial"/>
              <a:cs typeface="Arial"/>
            </a:endParaRPr>
          </a:p>
          <a:p>
            <a:pPr marL="240029" marR="1362075">
              <a:lnSpc>
                <a:spcPts val="143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Cursor </a:t>
            </a:r>
            <a:r>
              <a:rPr dirty="0" sz="1100" spc="15">
                <a:latin typeface="Courier New"/>
                <a:cs typeface="Courier New"/>
              </a:rPr>
              <a:t>FOR </a:t>
            </a:r>
            <a:r>
              <a:rPr dirty="0" sz="1100" spc="15">
                <a:latin typeface="Arial"/>
                <a:cs typeface="Arial"/>
              </a:rPr>
              <a:t>Loops Using Subqueries </a:t>
            </a:r>
            <a:r>
              <a:rPr dirty="0" sz="1100" spc="10">
                <a:latin typeface="Arial"/>
                <a:cs typeface="Arial"/>
              </a:rPr>
              <a:t>7-20  Cursors with </a:t>
            </a:r>
            <a:r>
              <a:rPr dirty="0" sz="1100" spc="15">
                <a:latin typeface="Arial"/>
                <a:cs typeface="Arial"/>
              </a:rPr>
              <a:t>Parameters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7-21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240"/>
              </a:lnSpc>
            </a:pPr>
            <a:r>
              <a:rPr dirty="0" sz="1100" spc="20">
                <a:latin typeface="Courier New"/>
                <a:cs typeface="Courier New"/>
              </a:rPr>
              <a:t>FOR UPDATE </a:t>
            </a:r>
            <a:r>
              <a:rPr dirty="0" sz="1100" spc="15">
                <a:latin typeface="Arial"/>
                <a:cs typeface="Arial"/>
              </a:rPr>
              <a:t>Clause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7-23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Courier New"/>
                <a:cs typeface="Courier New"/>
              </a:rPr>
              <a:t>WHERE CURRENT OF </a:t>
            </a:r>
            <a:r>
              <a:rPr dirty="0" sz="1100" spc="15">
                <a:latin typeface="Arial"/>
                <a:cs typeface="Arial"/>
              </a:rPr>
              <a:t>Clause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7-25</a:t>
            </a:r>
            <a:endParaRPr sz="1100">
              <a:latin typeface="Arial"/>
              <a:cs typeface="Arial"/>
            </a:endParaRPr>
          </a:p>
          <a:p>
            <a:pPr marL="240029" marR="2135505">
              <a:lnSpc>
                <a:spcPct val="103600"/>
              </a:lnSpc>
              <a:spcBef>
                <a:spcPts val="60"/>
              </a:spcBef>
            </a:pPr>
            <a:r>
              <a:rPr dirty="0" sz="1100" spc="15">
                <a:latin typeface="Arial"/>
                <a:cs typeface="Arial"/>
              </a:rPr>
              <a:t>Cursors </a:t>
            </a:r>
            <a:r>
              <a:rPr dirty="0" sz="1100" spc="10">
                <a:latin typeface="Arial"/>
                <a:cs typeface="Arial"/>
              </a:rPr>
              <a:t>with </a:t>
            </a:r>
            <a:r>
              <a:rPr dirty="0" sz="1100" spc="15">
                <a:latin typeface="Arial"/>
                <a:cs typeface="Arial"/>
              </a:rPr>
              <a:t>Subqueries </a:t>
            </a:r>
            <a:r>
              <a:rPr dirty="0" sz="1100" spc="10">
                <a:latin typeface="Arial"/>
                <a:cs typeface="Arial"/>
              </a:rPr>
              <a:t>7-26  </a:t>
            </a: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7-27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7: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7-28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buAutoNum type="arabicPlain" startAt="8"/>
              <a:tabLst>
                <a:tab pos="228600" algn="l"/>
                <a:tab pos="229235" algn="l"/>
              </a:tabLst>
            </a:pPr>
            <a:r>
              <a:rPr dirty="0" sz="1100" spc="15" b="1">
                <a:latin typeface="Arial"/>
                <a:cs typeface="Arial"/>
              </a:rPr>
              <a:t>Handling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Exceptions</a:t>
            </a:r>
            <a:endParaRPr sz="1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8-2</a:t>
            </a:r>
            <a:endParaRPr sz="1100">
              <a:latin typeface="Arial"/>
              <a:cs typeface="Arial"/>
            </a:endParaRPr>
          </a:p>
          <a:p>
            <a:pPr marL="228600" marR="164211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Example </a:t>
            </a:r>
            <a:r>
              <a:rPr dirty="0" sz="1100" spc="10">
                <a:latin typeface="Arial"/>
                <a:cs typeface="Arial"/>
              </a:rPr>
              <a:t>of </a:t>
            </a:r>
            <a:r>
              <a:rPr dirty="0" sz="1100" spc="15">
                <a:latin typeface="Arial"/>
                <a:cs typeface="Arial"/>
              </a:rPr>
              <a:t>an </a:t>
            </a:r>
            <a:r>
              <a:rPr dirty="0" sz="1100" spc="10">
                <a:latin typeface="Arial"/>
                <a:cs typeface="Arial"/>
              </a:rPr>
              <a:t>Exception 8-3  </a:t>
            </a:r>
            <a:r>
              <a:rPr dirty="0" sz="1100" spc="15">
                <a:latin typeface="Arial"/>
                <a:cs typeface="Arial"/>
              </a:rPr>
              <a:t>Handling Exceptions with PL/SQL 8-5  Handling Exceptions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8-6</a:t>
            </a:r>
            <a:endParaRPr sz="1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Exception Types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8-7</a:t>
            </a:r>
            <a:endParaRPr sz="1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latin typeface="Arial"/>
                <a:cs typeface="Arial"/>
              </a:rPr>
              <a:t>Trapping </a:t>
            </a:r>
            <a:r>
              <a:rPr dirty="0" sz="1100" spc="10">
                <a:latin typeface="Arial"/>
                <a:cs typeface="Arial"/>
              </a:rPr>
              <a:t>Exceptions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8-8</a:t>
            </a:r>
            <a:endParaRPr sz="1100">
              <a:latin typeface="Arial"/>
              <a:cs typeface="Arial"/>
            </a:endParaRPr>
          </a:p>
          <a:p>
            <a:pPr marL="228600" marR="105092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Guidelines </a:t>
            </a:r>
            <a:r>
              <a:rPr dirty="0" sz="1100" spc="10">
                <a:latin typeface="Arial"/>
                <a:cs typeface="Arial"/>
              </a:rPr>
              <a:t>for </a:t>
            </a:r>
            <a:r>
              <a:rPr dirty="0" sz="1100" spc="15">
                <a:latin typeface="Arial"/>
                <a:cs typeface="Arial"/>
              </a:rPr>
              <a:t>Trapping Exceptions </a:t>
            </a:r>
            <a:r>
              <a:rPr dirty="0" sz="1100" spc="10">
                <a:latin typeface="Arial"/>
                <a:cs typeface="Arial"/>
              </a:rPr>
              <a:t>8-10  </a:t>
            </a:r>
            <a:r>
              <a:rPr dirty="0" sz="1100" spc="15">
                <a:latin typeface="Arial"/>
                <a:cs typeface="Arial"/>
              </a:rPr>
              <a:t>Trapping </a:t>
            </a:r>
            <a:r>
              <a:rPr dirty="0" sz="1100" spc="10">
                <a:latin typeface="Arial"/>
                <a:cs typeface="Arial"/>
              </a:rPr>
              <a:t>Predefined Oracle Server Errors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8-11</a:t>
            </a:r>
            <a:endParaRPr sz="1100">
              <a:latin typeface="Arial"/>
              <a:cs typeface="Arial"/>
            </a:endParaRPr>
          </a:p>
          <a:p>
            <a:pPr marL="228600" marR="737870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Trapping </a:t>
            </a:r>
            <a:r>
              <a:rPr dirty="0" sz="1100" spc="10">
                <a:latin typeface="Arial"/>
                <a:cs typeface="Arial"/>
              </a:rPr>
              <a:t>Non-Predefined </a:t>
            </a:r>
            <a:r>
              <a:rPr dirty="0" sz="1100" spc="15">
                <a:latin typeface="Arial"/>
                <a:cs typeface="Arial"/>
              </a:rPr>
              <a:t>Oracle </a:t>
            </a:r>
            <a:r>
              <a:rPr dirty="0" sz="1100" spc="10">
                <a:latin typeface="Arial"/>
                <a:cs typeface="Arial"/>
              </a:rPr>
              <a:t>Server Errors 8-14  </a:t>
            </a:r>
            <a:r>
              <a:rPr dirty="0" sz="1100" spc="15">
                <a:latin typeface="Arial"/>
                <a:cs typeface="Arial"/>
              </a:rPr>
              <a:t>Non-Predefined Error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8-15</a:t>
            </a:r>
            <a:endParaRPr sz="1100">
              <a:latin typeface="Arial"/>
              <a:cs typeface="Arial"/>
            </a:endParaRPr>
          </a:p>
          <a:p>
            <a:pPr algn="just" marL="228600" marR="1513205">
              <a:lnSpc>
                <a:spcPct val="103600"/>
              </a:lnSpc>
            </a:pPr>
            <a:r>
              <a:rPr dirty="0" sz="1100" spc="15">
                <a:latin typeface="Arial"/>
                <a:cs typeface="Arial"/>
              </a:rPr>
              <a:t>Functions </a:t>
            </a:r>
            <a:r>
              <a:rPr dirty="0" sz="1100" spc="10">
                <a:latin typeface="Arial"/>
                <a:cs typeface="Arial"/>
              </a:rPr>
              <a:t>for </a:t>
            </a:r>
            <a:r>
              <a:rPr dirty="0" sz="1100" spc="15">
                <a:latin typeface="Arial"/>
                <a:cs typeface="Arial"/>
              </a:rPr>
              <a:t>Trapping Exceptions 8-16  Trapping </a:t>
            </a:r>
            <a:r>
              <a:rPr dirty="0" sz="1100" spc="10">
                <a:latin typeface="Arial"/>
                <a:cs typeface="Arial"/>
              </a:rPr>
              <a:t>User-Defined </a:t>
            </a:r>
            <a:r>
              <a:rPr dirty="0" sz="1100" spc="15">
                <a:latin typeface="Arial"/>
                <a:cs typeface="Arial"/>
              </a:rPr>
              <a:t>Exceptions </a:t>
            </a:r>
            <a:r>
              <a:rPr dirty="0" sz="1100" spc="10">
                <a:latin typeface="Arial"/>
                <a:cs typeface="Arial"/>
              </a:rPr>
              <a:t>8-18  </a:t>
            </a:r>
            <a:r>
              <a:rPr dirty="0" sz="1100" spc="15">
                <a:latin typeface="Arial"/>
                <a:cs typeface="Arial"/>
              </a:rPr>
              <a:t>Calling Environments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8-20</a:t>
            </a:r>
            <a:endParaRPr sz="1100">
              <a:latin typeface="Arial"/>
              <a:cs typeface="Arial"/>
            </a:endParaRPr>
          </a:p>
          <a:p>
            <a:pPr algn="just" marL="228600">
              <a:lnSpc>
                <a:spcPts val="1315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Propagating Exceptions </a:t>
            </a:r>
            <a:r>
              <a:rPr dirty="0" sz="1100" spc="10">
                <a:latin typeface="Arial"/>
                <a:cs typeface="Arial"/>
              </a:rPr>
              <a:t>in </a:t>
            </a:r>
            <a:r>
              <a:rPr dirty="0" sz="1100" spc="15">
                <a:latin typeface="Arial"/>
                <a:cs typeface="Arial"/>
              </a:rPr>
              <a:t>a Subblock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8-21</a:t>
            </a:r>
            <a:endParaRPr sz="1100">
              <a:latin typeface="Arial"/>
              <a:cs typeface="Arial"/>
            </a:endParaRPr>
          </a:p>
          <a:p>
            <a:pPr algn="just" marL="228600">
              <a:lnSpc>
                <a:spcPts val="1315"/>
              </a:lnSpc>
            </a:pPr>
            <a:r>
              <a:rPr dirty="0" sz="1100" spc="20">
                <a:latin typeface="Courier New"/>
                <a:cs typeface="Courier New"/>
              </a:rPr>
              <a:t>RAISE_APPLICATION_ERROR </a:t>
            </a:r>
            <a:r>
              <a:rPr dirty="0" sz="1100" spc="10">
                <a:latin typeface="Arial"/>
                <a:cs typeface="Arial"/>
              </a:rPr>
              <a:t>Procedure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8-22</a:t>
            </a:r>
            <a:endParaRPr sz="1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0"/>
              </a:spcBef>
            </a:pP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8-25</a:t>
            </a:r>
            <a:endParaRPr sz="1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45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8: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8-26</a:t>
            </a:r>
            <a:endParaRPr sz="110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940"/>
              </a:spcBef>
              <a:buAutoNum type="arabicPlain" startAt="9"/>
              <a:tabLst>
                <a:tab pos="213360" algn="l"/>
              </a:tabLst>
            </a:pPr>
            <a:r>
              <a:rPr dirty="0" sz="1100" spc="15" b="1">
                <a:latin typeface="Arial"/>
                <a:cs typeface="Arial"/>
              </a:rPr>
              <a:t>Creating Stored Procedures </a:t>
            </a:r>
            <a:r>
              <a:rPr dirty="0" sz="1100" spc="20" b="1">
                <a:latin typeface="Arial"/>
                <a:cs typeface="Arial"/>
              </a:rPr>
              <a:t>and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Objectives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9-2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latin typeface="Arial"/>
                <a:cs typeface="Arial"/>
              </a:rPr>
              <a:t>Procedures and Functions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9-3</a:t>
            </a:r>
            <a:endParaRPr sz="1100">
              <a:latin typeface="Arial"/>
              <a:cs typeface="Arial"/>
            </a:endParaRPr>
          </a:p>
          <a:p>
            <a:pPr marL="240029" marR="5080">
              <a:lnSpc>
                <a:spcPct val="103600"/>
              </a:lnSpc>
            </a:pPr>
            <a:r>
              <a:rPr dirty="0" sz="1100" spc="10">
                <a:latin typeface="Arial"/>
                <a:cs typeface="Arial"/>
              </a:rPr>
              <a:t>Differences </a:t>
            </a:r>
            <a:r>
              <a:rPr dirty="0" sz="1100" spc="15">
                <a:latin typeface="Arial"/>
                <a:cs typeface="Arial"/>
              </a:rPr>
              <a:t>Between </a:t>
            </a:r>
            <a:r>
              <a:rPr dirty="0" sz="1100" spc="20">
                <a:latin typeface="Arial"/>
                <a:cs typeface="Arial"/>
              </a:rPr>
              <a:t>Anonymous </a:t>
            </a:r>
            <a:r>
              <a:rPr dirty="0" sz="1100" spc="15">
                <a:latin typeface="Arial"/>
                <a:cs typeface="Arial"/>
              </a:rPr>
              <a:t>Blocks and Subprograms </a:t>
            </a:r>
            <a:r>
              <a:rPr dirty="0" sz="1100" spc="10">
                <a:latin typeface="Arial"/>
                <a:cs typeface="Arial"/>
              </a:rPr>
              <a:t>9-4  Procedure: Syntax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9-5</a:t>
            </a:r>
            <a:endParaRPr sz="1100">
              <a:latin typeface="Arial"/>
              <a:cs typeface="Arial"/>
            </a:endParaRPr>
          </a:p>
          <a:p>
            <a:pPr marL="240029" marR="2306955">
              <a:lnSpc>
                <a:spcPct val="103600"/>
              </a:lnSpc>
            </a:pPr>
            <a:r>
              <a:rPr dirty="0" sz="1100" spc="10">
                <a:latin typeface="Arial"/>
                <a:cs typeface="Arial"/>
              </a:rPr>
              <a:t>Procedure: </a:t>
            </a:r>
            <a:r>
              <a:rPr dirty="0" sz="1100" spc="15">
                <a:latin typeface="Arial"/>
                <a:cs typeface="Arial"/>
              </a:rPr>
              <a:t>Example </a:t>
            </a:r>
            <a:r>
              <a:rPr dirty="0" sz="1100" spc="10">
                <a:latin typeface="Arial"/>
                <a:cs typeface="Arial"/>
              </a:rPr>
              <a:t>9-6  </a:t>
            </a:r>
            <a:r>
              <a:rPr dirty="0" sz="1100" spc="15">
                <a:latin typeface="Arial"/>
                <a:cs typeface="Arial"/>
              </a:rPr>
              <a:t>Invoking the Procedure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9-8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49300" y="9482804"/>
            <a:ext cx="6168390" cy="42545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110">
                <a:latin typeface="Garuda"/>
                <a:cs typeface="Garuda"/>
              </a:rPr>
              <a:t> </a:t>
            </a:r>
            <a:r>
              <a:rPr dirty="0" sz="1000" spc="-100" b="1">
                <a:solidFill>
                  <a:srgbClr val="071C57"/>
                </a:solidFill>
                <a:latin typeface="Arial"/>
                <a:cs typeface="Arial"/>
              </a:rPr>
              <a:t>v</a:t>
            </a:r>
            <a:r>
              <a:rPr dirty="0" sz="800" spc="-100">
                <a:latin typeface="Garuda"/>
                <a:cs typeface="Garuda"/>
              </a:rPr>
              <a:t>in</a:t>
            </a:r>
            <a:r>
              <a:rPr dirty="0" sz="1000" spc="-10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100">
                <a:latin typeface="Garuda"/>
                <a:cs typeface="Garuda"/>
              </a:rPr>
              <a:t>-</a:t>
            </a:r>
            <a:r>
              <a:rPr dirty="0" sz="1000" spc="-100" b="1">
                <a:solidFill>
                  <a:srgbClr val="071C57"/>
                </a:solidFill>
                <a:latin typeface="Arial"/>
                <a:cs typeface="Arial"/>
              </a:rPr>
              <a:t>i</a:t>
            </a:r>
            <a:r>
              <a:rPr dirty="0" sz="800" spc="-100">
                <a:latin typeface="Garuda"/>
                <a:cs typeface="Garuda"/>
              </a:rPr>
              <a:t>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4808" y="708046"/>
            <a:ext cx="2894330" cy="13690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1100" spc="15">
                <a:latin typeface="Arial"/>
                <a:cs typeface="Arial"/>
              </a:rPr>
              <a:t>Function: </a:t>
            </a:r>
            <a:r>
              <a:rPr dirty="0" sz="1100" spc="10">
                <a:latin typeface="Arial"/>
                <a:cs typeface="Arial"/>
              </a:rPr>
              <a:t>Syntax</a:t>
            </a:r>
            <a:r>
              <a:rPr dirty="0" sz="1100" spc="3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9-9</a:t>
            </a:r>
            <a:endParaRPr sz="1100">
              <a:latin typeface="Arial"/>
              <a:cs typeface="Arial"/>
            </a:endParaRPr>
          </a:p>
          <a:p>
            <a:pPr marL="12700" marR="1134110">
              <a:lnSpc>
                <a:spcPct val="114500"/>
              </a:lnSpc>
            </a:pPr>
            <a:r>
              <a:rPr dirty="0" sz="1100" spc="15">
                <a:latin typeface="Arial"/>
                <a:cs typeface="Arial"/>
              </a:rPr>
              <a:t>Function: Example </a:t>
            </a:r>
            <a:r>
              <a:rPr dirty="0" sz="1100" spc="10">
                <a:latin typeface="Arial"/>
                <a:cs typeface="Arial"/>
              </a:rPr>
              <a:t>9-10  </a:t>
            </a:r>
            <a:r>
              <a:rPr dirty="0" sz="1100" spc="15">
                <a:latin typeface="Arial"/>
                <a:cs typeface="Arial"/>
              </a:rPr>
              <a:t>Invoking the Function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9-11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75"/>
              </a:spcBef>
            </a:pPr>
            <a:r>
              <a:rPr dirty="0" sz="1100" spc="15">
                <a:latin typeface="Arial"/>
                <a:cs typeface="Arial"/>
              </a:rPr>
              <a:t>Passing Parameter </a:t>
            </a:r>
            <a:r>
              <a:rPr dirty="0" sz="1100" spc="10">
                <a:latin typeface="Arial"/>
                <a:cs typeface="Arial"/>
              </a:rPr>
              <a:t>to the </a:t>
            </a:r>
            <a:r>
              <a:rPr dirty="0" sz="1100" spc="15">
                <a:latin typeface="Arial"/>
                <a:cs typeface="Arial"/>
              </a:rPr>
              <a:t>Function 9-12  Invoking the Function with a Parameter </a:t>
            </a:r>
            <a:r>
              <a:rPr dirty="0" sz="1100" spc="10">
                <a:latin typeface="Arial"/>
                <a:cs typeface="Arial"/>
              </a:rPr>
              <a:t>9-13  </a:t>
            </a:r>
            <a:r>
              <a:rPr dirty="0" sz="1100" spc="15">
                <a:latin typeface="Arial"/>
                <a:cs typeface="Arial"/>
              </a:rPr>
              <a:t>Summary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9-14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15">
                <a:latin typeface="Arial"/>
                <a:cs typeface="Arial"/>
              </a:rPr>
              <a:t>Practice </a:t>
            </a:r>
            <a:r>
              <a:rPr dirty="0" sz="1100" spc="5">
                <a:latin typeface="Arial"/>
                <a:cs typeface="Arial"/>
              </a:rPr>
              <a:t>9: </a:t>
            </a:r>
            <a:r>
              <a:rPr dirty="0" sz="1100" spc="15">
                <a:latin typeface="Arial"/>
                <a:cs typeface="Arial"/>
              </a:rPr>
              <a:t>Overview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9-15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971" y="2420853"/>
            <a:ext cx="877569" cy="8051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Appendix: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234"/>
              </a:spcBef>
            </a:pPr>
            <a:r>
              <a:rPr dirty="0" sz="1100" spc="15" b="1">
                <a:latin typeface="Arial"/>
                <a:cs typeface="Arial"/>
              </a:rPr>
              <a:t>Appendix: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B  </a:t>
            </a:r>
            <a:r>
              <a:rPr dirty="0" sz="1100" spc="15" b="1">
                <a:latin typeface="Arial"/>
                <a:cs typeface="Arial"/>
              </a:rPr>
              <a:t>Appendix: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060" y="2420853"/>
            <a:ext cx="1965960" cy="8051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Practice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Solutions</a:t>
            </a:r>
            <a:endParaRPr sz="1100">
              <a:latin typeface="Arial"/>
              <a:cs typeface="Arial"/>
            </a:endParaRPr>
          </a:p>
          <a:p>
            <a:pPr marL="14604" marR="5080" indent="-2540">
              <a:lnSpc>
                <a:spcPts val="2400"/>
              </a:lnSpc>
              <a:spcBef>
                <a:spcPts val="234"/>
              </a:spcBef>
            </a:pPr>
            <a:r>
              <a:rPr dirty="0" sz="1100" spc="15" b="1">
                <a:latin typeface="Arial"/>
                <a:cs typeface="Arial"/>
              </a:rPr>
              <a:t>Table Descriptions </a:t>
            </a:r>
            <a:r>
              <a:rPr dirty="0" sz="1100" spc="20" b="1">
                <a:latin typeface="Arial"/>
                <a:cs typeface="Arial"/>
              </a:rPr>
              <a:t>and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Data  </a:t>
            </a:r>
            <a:r>
              <a:rPr dirty="0" sz="1100" spc="20" b="1">
                <a:latin typeface="Arial"/>
                <a:cs typeface="Arial"/>
              </a:rPr>
              <a:t>REF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Cursors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971" y="3332919"/>
            <a:ext cx="87630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Appendix: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7215" y="3332919"/>
            <a:ext cx="8039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JDeveloper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971" y="3637661"/>
            <a:ext cx="868680" cy="503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Appendix: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5" b="1">
                <a:latin typeface="Arial"/>
                <a:cs typeface="Arial"/>
              </a:rPr>
              <a:t>Index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374" y="3637661"/>
            <a:ext cx="1502410" cy="1987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Using </a:t>
            </a:r>
            <a:r>
              <a:rPr dirty="0" sz="1100" spc="20" b="1">
                <a:latin typeface="Arial"/>
                <a:cs typeface="Arial"/>
              </a:rPr>
              <a:t>SQL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6971" y="4247145"/>
            <a:ext cx="2026285" cy="504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Additional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Practices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0" b="1">
                <a:latin typeface="Arial"/>
                <a:cs typeface="Arial"/>
              </a:rPr>
              <a:t>Additional </a:t>
            </a:r>
            <a:r>
              <a:rPr dirty="0" sz="1100" spc="15" b="1">
                <a:latin typeface="Arial"/>
                <a:cs typeface="Arial"/>
              </a:rPr>
              <a:t>Practice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Solutions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7490" y="852170"/>
            <a:ext cx="1459230" cy="72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Arial"/>
                <a:cs typeface="Arial"/>
              </a:rPr>
              <a:t>Additional  </a:t>
            </a:r>
            <a:r>
              <a:rPr dirty="0" sz="2300" b="1">
                <a:latin typeface="Arial"/>
                <a:cs typeface="Arial"/>
              </a:rPr>
              <a:t>Practices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1421" y="624077"/>
            <a:ext cx="1537335" cy="0"/>
          </a:xfrm>
          <a:custGeom>
            <a:avLst/>
            <a:gdLst/>
            <a:ahLst/>
            <a:cxnLst/>
            <a:rect l="l" t="t" r="r" b="b"/>
            <a:pathLst>
              <a:path w="1537334" h="0">
                <a:moveTo>
                  <a:pt x="0" y="0"/>
                </a:moveTo>
                <a:lnTo>
                  <a:pt x="1536954" y="0"/>
                </a:lnTo>
              </a:path>
            </a:pathLst>
          </a:custGeom>
          <a:ln w="1295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8561" y="1871472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5" h="0">
                <a:moveTo>
                  <a:pt x="0" y="0"/>
                </a:moveTo>
                <a:lnTo>
                  <a:pt x="1559814" y="0"/>
                </a:lnTo>
              </a:path>
            </a:pathLst>
          </a:custGeom>
          <a:ln w="12954">
            <a:solidFill>
              <a:srgbClr val="40404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nbrozows</dc:creator>
  <dc:title>Microsoft PowerPoint - CSG2.ppt [Read-Only]</dc:title>
  <dcterms:created xsi:type="dcterms:W3CDTF">2020-01-16T14:41:38Z</dcterms:created>
  <dcterms:modified xsi:type="dcterms:W3CDTF">2020-01-16T14:41:38Z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2006-12-06T00:00:00Z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2020-01-16T00:00:00Z</vt:filetime>
  </property>
</Properties>
</file>